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3.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4.xml" ContentType="application/inkml+xml"/>
  <Override PartName="/ppt/ink/ink5.xml" ContentType="application/inkml+xml"/>
  <Override PartName="/ppt/ink/ink6.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ink/ink7.xml" ContentType="application/inkml+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ink/ink8.xml" ContentType="application/inkml+xml"/>
  <Override PartName="/ppt/notesSlides/notesSlide31.xml" ContentType="application/vnd.openxmlformats-officedocument.presentationml.notesSlide+xml"/>
  <Override PartName="/ppt/ink/ink9.xml" ContentType="application/inkml+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ink/ink10.xml" ContentType="application/inkml+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ink/ink1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322" r:id="rId2"/>
    <p:sldId id="326" r:id="rId3"/>
    <p:sldId id="325" r:id="rId4"/>
    <p:sldId id="327" r:id="rId5"/>
    <p:sldId id="328" r:id="rId6"/>
    <p:sldId id="329" r:id="rId7"/>
    <p:sldId id="332" r:id="rId8"/>
    <p:sldId id="333" r:id="rId9"/>
    <p:sldId id="330" r:id="rId10"/>
    <p:sldId id="335" r:id="rId11"/>
    <p:sldId id="352" r:id="rId12"/>
    <p:sldId id="336" r:id="rId13"/>
    <p:sldId id="346" r:id="rId14"/>
    <p:sldId id="394" r:id="rId15"/>
    <p:sldId id="268" r:id="rId16"/>
    <p:sldId id="395" r:id="rId17"/>
    <p:sldId id="393" r:id="rId18"/>
    <p:sldId id="396" r:id="rId19"/>
    <p:sldId id="350" r:id="rId20"/>
    <p:sldId id="337" r:id="rId21"/>
    <p:sldId id="338" r:id="rId22"/>
    <p:sldId id="339" r:id="rId23"/>
    <p:sldId id="340" r:id="rId24"/>
    <p:sldId id="341" r:id="rId25"/>
    <p:sldId id="342" r:id="rId26"/>
    <p:sldId id="343" r:id="rId27"/>
    <p:sldId id="344" r:id="rId28"/>
    <p:sldId id="353" r:id="rId29"/>
    <p:sldId id="345" r:id="rId30"/>
    <p:sldId id="398" r:id="rId31"/>
    <p:sldId id="399" r:id="rId32"/>
    <p:sldId id="400" r:id="rId33"/>
    <p:sldId id="351" r:id="rId34"/>
    <p:sldId id="391" r:id="rId35"/>
    <p:sldId id="359" r:id="rId36"/>
    <p:sldId id="360" r:id="rId37"/>
    <p:sldId id="362" r:id="rId38"/>
    <p:sldId id="361" r:id="rId39"/>
    <p:sldId id="363" r:id="rId40"/>
    <p:sldId id="364" r:id="rId41"/>
    <p:sldId id="365" r:id="rId42"/>
    <p:sldId id="355" r:id="rId43"/>
    <p:sldId id="356" r:id="rId44"/>
    <p:sldId id="349" r:id="rId45"/>
    <p:sldId id="366" r:id="rId46"/>
    <p:sldId id="389" r:id="rId47"/>
    <p:sldId id="390" r:id="rId48"/>
    <p:sldId id="358" r:id="rId49"/>
    <p:sldId id="383" r:id="rId50"/>
    <p:sldId id="385" r:id="rId51"/>
    <p:sldId id="382" r:id="rId52"/>
    <p:sldId id="392"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1"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FF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1T15:23:38.266"/>
    </inkml:context>
    <inkml:brush xml:id="br0">
      <inkml:brushProperty name="width" value="0.035" units="cm"/>
      <inkml:brushProperty name="height" value="0.035" units="cm"/>
      <inkml:brushProperty name="color" value="#0000FF"/>
    </inkml:brush>
  </inkml:definitions>
  <inkml:trace contextRef="#ctx0" brushRef="#br0">0 450 24575,'21'-20'0,"2"2"0,0 0 0,0 1 0,2 1 0,33-15 0,6 1 0,68-20 0,6 14 0,-32 10 0,-76 19 0,-1 1 0,1 1 0,53-2 0,93 12 0,72 23 0,-223-25 0,-1 2 0,1 0 0,-1 2 0,-1 1 0,29 13 0,-15-9 0,0-1 0,1-2 0,0-1 0,52 3 0,-21-2 0,242 46 0,-234-49 0,143-5 0,-97-3 0,-101 2 0,1-1 0,0-1 0,38-8 0,-52 8 0,-1-1 0,1 0 0,-1 0 0,0-1 0,0 0 0,0 0 0,0-1 0,-1 0 0,0 0 0,0-1 0,0 0 0,8-10 0,10-14 0,-1-1 0,21-35 0,-39 57 0,-1-1 0,0 0 0,0 0 0,-1 0 0,-1 0 0,0-1 0,0 0 0,-1 0 0,0 0 0,-1 0 0,0 0 0,-1-12 0,0 23 0,0 0 0,1-1 0,-1 1 0,0 0 0,0-1 0,0 1 0,0 0 0,0 0 0,0-1 0,0 1 0,0 0 0,0-1 0,0 1 0,0 0 0,0-1 0,0 1 0,0 0 0,-1-1 0,1 1 0,0 0 0,0-1 0,0 1 0,0 0 0,0 0 0,-1-1 0,1 1 0,0 0 0,0 0 0,-1-1 0,1 1 0,0 0 0,0 0 0,-1 0 0,1-1 0,0 1 0,0 0 0,-1 0 0,1 0 0,0 0 0,-1 0 0,1 0 0,0 0 0,-1 0 0,1-1 0,-12 15 0,-6 26 0,14-31 0,1 0 0,0 0 0,1 0 0,0 0 0,1 1 0,-1 14 0,2-20 0,0 0 0,1 0 0,-1 0 0,1 0 0,0 0 0,0 0 0,0 0 0,1-1 0,0 1 0,-1 0 0,1-1 0,1 1 0,-1-1 0,0 0 0,1 1 0,-1-1 0,6 4 0,6 5 0,1 0 0,0-1 0,1-1 0,0-1 0,0 0 0,1-1 0,0-1 0,0 0 0,1-2 0,0 0 0,0 0 0,0-2 0,1 0 0,29 0 0,85 9 0,11 2 0,-138-14 0,6 1 0,1-1 0,0 0 0,-1-1 0,1 0 0,-1-1 0,0-1 0,1 1 0,-1-2 0,16-6 0,23-18 0,-28 14 0,0 2 0,1 1 0,47-16 0,-18 12 0,124-26 0,-115 29 0,-30 6 0,1 1 0,39-2 0,-25 6 0,155 4 0,-179 0 0,0 2 0,0 0 0,24 10 0,-26-8 0,-1-1 0,1-1 0,1-1 0,21 2 0,-9-4 0,21 0 0,67 12 0,-46-5 0,-57-8 0,1 1 0,0 1 0,-1 1 0,36 12 0,130 57 0,-176-69 10,1 1-1,-1-1 0,0 2 1,-1-1-1,1 1 0,-1 0 1,0 1-1,13 14 0,-2 2-347,28 43 0,-31-41-435,-6-11-6053</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4-18T18:41:26.432"/>
    </inkml:context>
    <inkml:brush xml:id="br0">
      <inkml:brushProperty name="width" value="0.05" units="cm"/>
      <inkml:brushProperty name="height" value="0.05" units="cm"/>
      <inkml:brushProperty name="ignorePressure" value="1"/>
    </inkml:brush>
  </inkml:definitions>
  <inkml:trace contextRef="#ctx0" brushRef="#br0">1 0,'35'19,"0"1,-1 2,-1 2,-1 0,-1 2,-2 2,0 0,-2 3,4 6,-2 2,-2 1,-2 0,-1 2,-2 1,8 26,2 15,-4 1,-4 1,8 61,-12-23,-6 1,-4 45,12 758,-24-779,4 188,2-265,4 0,2-1,14 46,-16-90,1 0,1 0,1-1,2 0,0-1,2 0,0-2,2 1,3 0,10 10,2-1,1-2,1-1,2-1,14 7,5 1,8 6,-2 3,0 3,-53-42,0 1,0 1,0-1,-1 1,-1 0,1 0,-2 1,4 6,-8-14,0 1,0 0,0-1,0 1,0 0,-1 0,1 0,-1 0,1 0,-1 0,0 0,-1 0,1-1,0 1,-1 0,1 0,-1 0,0 0,0 0,0-1,-1 1,1 0,0-1,-1 1,0-1,0 0,1 1,-1-1,-1 0,1 0,0 0,0-1,-1 1,-1 0,-20 12,-1-2,0-1,-1-1,0-1,-18 3,-18 8,35-11,-33 10,1 3,-45 25,85-37,1 1,-1 1,2 0,0 1,1 1,0 1,1 0,1 1,0 1,-2 4,-9 18,1 1,2 1,2 1,2 1,1 0,-10 45,13-25,2 0,4 0,2 0,2 55,10 317,4-264,20 93,25 62,19 125,-53-274,-3 101,-16-160,-2-28,4 0,3-1,11 39,101 437,-92-418,-5 32,0-11,-10-41,-6-1,-7 68,0-90,-1-47,-2-1,-2 0,-4-1,-1 0,-4 4,2-4,9-35,0-1,-2 1,0-1,-1 0,-1 0,0 0,-2-1,-9 14,11-24,0 0,0 0,-1-1,0 0,-1-1,-4 3,-2 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14:19:26.24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0,'9'2,"-1"-1,1 1,0 1,-1 0,0 0,0 0,0 1,0 1,0-1,2 3,24 12,-21-13,0 1,0 1,0 0,-1 0,-1 2,1-1,-2 1,1 1,-1 0,-1 0,0 1,-1 1,0-1,0 1,-2 0,0 1,0 0,0 2,2 9,-1 1,-1 0,-1 1,-2-1,1 22,-2 39,-5 12,0 8,2-83,0-14,1-1,0 1,1-1,0 1,0-1,1 4,-1-11,0 0,0 1,-1-1,2 0,-1 0,0 0,0 0,1 0,-1 0,1 0,-1 0,1-1,0 1,0-1,0 1,0-1,0 0,0 0,0 1,0-1,0-1,1 1,-1 0,0-1,1 1,-1-1,1 1,33 0,1-1,23-3,-115 10,0 3,-13 7,19-6,40-9,1 0,-1 0,1 1,0 0,0 1,0 0,0 0,1 0,0 1,0 0,0 1,-4 4,6-5,1 1,0-1,0 1,1 0,0 0,0 1,0-1,1 1,-1-1,2 1,-1 0,1 0,0-1,0 1,1 6,-1-2,1 0,0 0,0 0,1 0,1 0,0 0,0 0,1-1,0 1,1-1,0 0,1 0,0 0,1-1,2 4,13 18,-1 0,-2 1,-1 1,10 28,-15-31,-6-17,0 1,-1-1,-1 1,-1 0,2 5,-5-16,0 0,1 1,-1-1,0 0,0 1,-1-1,1 0,-1 0,0 1,1-1,-1 0,-1 0,1 0,0 0,-1 0,0 0,1-1,-1 1,0 0,0-1,-1 0,1 1,0-1,-1 0,0 1,-11 5,0 0,0-1,-1 0,-12 3,16-6,-1 0,1 1,0 0,1 0,0 1,-1 1,2 0,-1 0,0 2,0 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1T15:32:19.243"/>
    </inkml:context>
    <inkml:brush xml:id="br0">
      <inkml:brushProperty name="width" value="0.035" units="cm"/>
      <inkml:brushProperty name="height" value="0.035" units="cm"/>
      <inkml:brushProperty name="color" value="#0000FF"/>
    </inkml:brush>
  </inkml:definitions>
  <inkml:trace contextRef="#ctx0" brushRef="#br0">1 98 24575,'135'77'0,"-46"-24"0,-40-24 0,-18-10 0,0-1 0,2-2 0,-1-1 0,2-1 0,61 15 0,-27-17 0,0-4 0,112-1 0,-172-7 0,410-19 0,-312 10 0,-65 7 0,0-1 0,-1-3 0,61-16 0,33-24 0,91-26 0,-186 62 0,0 2 0,0 2 0,77-2 0,-82 6 0,63-11 0,-62 7 0,56-2 0,-79 8 0,-1 0 0,1 1 0,-1 0 0,1 1 0,-1 1 0,0-1 0,0 2 0,21 9 0,-8 1 0,0 1 0,-1 1 0,38 35 0,-3-2 0,-42-35 0,-2 0 0,0 1 0,0 0 0,-1 2 0,-1-1 0,-1 1 0,-1 1 0,0 0 0,7 20 0,-14-32 0,0-1 0,1 1 0,-1-1 0,1 0 0,0 0 0,0 0 0,7 5 0,-10-9 0,-1 0 0,1 0 0,0-1 0,0 1 0,0 0 0,0-1 0,1 1 0,-1-1 0,0 1 0,0-1 0,0 0 0,0 0 0,0 1 0,0-1 0,1 0 0,-1 0 0,0 0 0,2 0 0,-2-1 0,1 1 0,-1-1 0,0 0 0,0 0 0,1 0 0,-1 1 0,0-1 0,0 0 0,0 0 0,0 0 0,0-1 0,-1 1 0,1 0 0,0 0 0,0 0 0,-1-1 0,1 1 0,-1 0 0,1-1 0,0 0 0,7-31 0,4-9 0,3 13 0,1 0 0,1 2 0,22-27 0,-30 43 0,0 0 0,1 1 0,0 0 0,0 1 0,1 0 0,1 1 0,-1 0 0,1 1 0,21-9 0,8 0 0,1 2 0,1 3 0,0 1 0,50-4 0,-63 13 0,0 1 0,1 2 0,-1 1 0,0 1 0,51 15 0,22 3 0,-57-17 0,90-1 0,-87-4 0,78 9 0,-38 2 0,0-4 0,164-8 0,-143-13 0,11-1 0,313 13 0,-223 4 0,-172 0 0,0 2 0,0 2 0,46 14 0,55 7 0,-122-25 0,0 0 0,0-2 0,0 0 0,0-1 0,31-6 0,-33 3 0,-1 0 0,1-1 0,-1-1 0,0-1 0,-1 0 0,1 0 0,-2-2 0,1 0 0,-1 0 0,0-1 0,-1-1 0,0 0 0,13-17 0,14-42 133,-7 11-1631,-22 43-5328</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1T16:02:47.096"/>
    </inkml:context>
    <inkml:brush xml:id="br0">
      <inkml:brushProperty name="width" value="0.035" units="cm"/>
      <inkml:brushProperty name="height" value="0.035" units="cm"/>
      <inkml:brushProperty name="color" value="#0000FF"/>
    </inkml:brush>
  </inkml:definitions>
  <inkml:trace contextRef="#ctx0" brushRef="#br0">2770 2 24575,'-286'-1'0,"-310"3"0,471 6 0,-1 5 0,2 5 0,-166 48 0,219-50 0,49-12 0,1 0 0,0 2 0,1 0 0,-1 1 0,1 1 0,1 1 0,-31 18 0,24-9 0,-40 19 0,50-30 0,0 1 0,0 1 0,1 0 0,1 1 0,-1 1 0,2 1 0,-1 0 0,-15 18 0,-39 54 0,39-51 0,1 2 0,2 1 0,-43 77 0,33-47 0,23-45 0,-15 34 0,-80 251 0,29-59 0,78-243 0,0-1 0,0 1 0,0 0 0,-1-1 0,0 0 0,1 1 0,-1-1 0,-1 0 0,1 0 0,0 0 0,-1 0 0,-3 4 0,4-6 0,1 0 0,0-1 0,-1 1 0,1 0 0,-1-1 0,1 1 0,-1-1 0,0 1 0,1-1 0,-1 0 0,1 1 0,-1-1 0,0 0 0,1 0 0,-1 0 0,0-1 0,1 1 0,-1 0 0,1-1 0,-1 1 0,0-1 0,1 1 0,-1-1 0,1 1 0,-1-1 0,1 0 0,0 0 0,-1 0 0,1 0 0,0 0 0,-2-2 0,-2-1 0,0-1 0,0-1 0,0 1 0,0-1 0,1 0 0,0 0 0,0 0 0,1 0 0,-6-13 0,1-5 0,-8-38 0,6 21 0,-7-31 0,8 33 0,-17-48 0,20 64 0,1-1 0,-3-24 0,7 41 0,1 100 0,-2-45 0,3 0 0,13 89 0,-7-90 0,-3-1 0,-1 64 0,1 7 0,-4-115 0,0-1 0,0 1 0,0 0 0,0 0 0,1-1 0,-1 1 0,0 0 0,1-1 0,-1 1 0,1 0 0,0-1 0,0 1 0,-1 0 0,1-1 0,0 0 0,0 1 0,1-1 0,1 3 0,-2-4 0,0 0 0,-1 1 0,1-1 0,0 0 0,0 0 0,1 1 0,-1-1 0,0 0 0,0 0 0,0 0 0,0 0 0,0 0 0,0-1 0,0 1 0,0 0 0,0 0 0,0-1 0,0 1 0,0 0 0,-1-1 0,1 1 0,2-2 0,3-2 0,0-1 0,0 0 0,0 0 0,-1 0 0,0-1 0,9-11 0,20-37 0,15-20 0,41-30 0,-77 91 0,0 1 0,0 1 0,1 1 0,1 0 0,28-15 0,-20 14 0,-9 3 0,0 2 0,0-1 0,0 2 0,1 0 0,0 0 0,0 2 0,29-4 0,-17 6-1365,-3 1-5461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21:48:27.928"/>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121 1,'-2'0,"1"1,-1-1,0 0,0 1,1 0,-1 0,0-1,1 1,-1 0,1 0,-1 0,1 0,-1 1,1-1,0 0,-1 1,0 1,-21 30,18-24,-5 9,1 1,0 0,2 0,0 1,1 0,1 0,1 0,1 1,1-1,1 1,0 0,2-1,3 29,-3-44,0 0,0 0,1 0,-1 0,1 0,0 0,1 0,-1-1,1 1,0-1,6 8,2-1,0 0,21 15,-2-2,-23-16,0 1,-1-1,0 1,0 0,8 19,-5-12,-6-8,0 1,0-1,-1 1,0 0,0 0,-1 0,0 0,-1 16,0-6</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21:48:30.521"/>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50 1,'-1'0,"0"1,-1-1,1 1,0 0,0-1,0 1,0 0,0 0,0 0,1-1,-1 1,0 0,0 0,1 1,-1-1,0 0,1 0,-1 0,1 0,0 0,-1 2,-10 33,9-28,-3 11,0-1,-2 34,6-44,1 0,0 1,0-1,1 0,0 0,0 0,1 0,5 16,-4-21,0 1,0 0,0-1,0 0,1 1,0-2,-1 1,1 0,0-1,0 1,0-1,1 0,-1 0,7 1,21 12,-18-6,2-1,-1 2,27 22,-38-29,-1 1,1 0,-1 0,0 0,0 0,0 0,0 1,-1 0,0-1,0 1,0 0,0 0,-1 0,2 9,-2 77,-2-69,0-2</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21:48:50.656"/>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3T15:56:35.870"/>
    </inkml:context>
    <inkml:brush xml:id="br0">
      <inkml:brushProperty name="width" value="0.035" units="cm"/>
      <inkml:brushProperty name="height" value="0.035" units="cm"/>
      <inkml:brushProperty name="color" value="#FF0066"/>
    </inkml:brush>
  </inkml:definitions>
  <inkml:trace contextRef="#ctx0" brushRef="#br0">2009 0 24575,'-1'3'0,"0"-1"0,1 1 0,-1-1 0,0 1 0,0-1 0,0 1 0,-1-1 0,1 1 0,-1-1 0,1 0 0,-1 0 0,-2 2 0,-6 11 0,-70 133 0,-14 23 0,59-119 0,-73 81 0,-56 35 0,126-129 0,-126 103 0,96-86 0,23-22 0,-50 30 0,-30 21 0,93-62 0,-59 32 0,-21 13 0,85-46 0,0 1 0,1 1 0,2 1 0,-30 38 0,-71 121 0,95-138 0,-2 5 0,2 2 0,-34 82 0,50-104 0,2 2 0,1-1 0,2 2 0,-8 44 0,7-8 0,3-28 0,-3 59 0,9-88 0,-1 1 0,-1-1 0,0 1 0,-1-1 0,0 0 0,-9 17 0,-12 41 0,20-53 0,0-1 0,-2 0 0,0 0 0,-1-1 0,-1 0 0,-12 18 0,17-26 0,0 0 0,1 1 0,0-1 0,1 1 0,0-1 0,0 1 0,1 0 0,0 0 0,0 0 0,1 0 0,1 12 0,-1-9 0,0 0 0,0 1 0,-1-1 0,-5 18 0,6-29 0,0-1 0,0 1 0,0-1 0,0 1 0,0-1 0,0 1 0,0-1 0,0 0 0,0 1 0,0-1 0,-1 1 0,1-1 0,0 1 0,0-1 0,-1 1 0,1-1 0,0 0 0,0 1 0,-1-1 0,1 0 0,0 1 0,-1-1 0,1 0 0,-1 1 0,1-1 0,0 0 0,-1 0 0,1 1 0,-1-1 0,1 0 0,-1 0 0,1 0 0,-1 0 0,1 0 0,-2 1 0,-10-16 0,-4-30 0,9-10 0,2 0 0,2-1 0,5-56 0,-1 45 0,-1 64 0,2-26 0,-3 28 0,1 0 0,0 1 0,0-1 0,0 0 0,0 0 0,0 1 0,0-1 0,1 0 0,-1 0 0,0 1 0,0-1 0,1 0 0,-1 0 0,0 1 0,1-1 0,-1 0 0,0 1 0,1-1 0,-1 0 0,1 1 0,-1-1 0,1 1 0,-1-1 0,1 1 0,0-1 0,-1 1 0,1 0 0,1-1 0,-2 1 0,1 1 0,0-1 0,0 1 0,-1-1 0,1 1 0,0-1 0,-1 1 0,1 0 0,-1-1 0,1 1 0,-1 0 0,1 0 0,-1-1 0,0 1 0,1 0 0,-1 0 0,0 0 0,0-1 0,1 1 0,-1 0 0,0 2 0,4 22 0,-4-21 0,3 50 0,-4 70 0,2 46 0,-1-167 0,1-1 0,-1 0 0,0 1 0,1-1 0,-1 0 0,1 0 0,0 0 0,-1 1 0,1-1 0,0 0 0,0 0 0,1 0 0,-1 0 0,0 0 0,1-1 0,-1 1 0,1 0 0,-1 0 0,1-1 0,0 1 0,3 1 0,-2-2 0,0 0 0,0 0 0,0 0 0,0 0 0,0-1 0,1 1 0,-1-1 0,0 0 0,0 0 0,1 0 0,-1 0 0,0-1 0,5 0 0,4-2 0,0-1 0,0 0 0,-1-1 0,0 0 0,0-1 0,20-14 0,-19 11 0,0 1 0,1 0 0,0 1 0,0 1 0,0 0 0,1 0 0,0 2 0,19-5 0,-10 3-1365,-5-1-5461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20:15:45.953"/>
    </inkml:context>
    <inkml:brush xml:id="br0">
      <inkml:brushProperty name="width" value="0.05" units="cm"/>
      <inkml:brushProperty name="height" value="0.05" units="cm"/>
      <inkml:brushProperty name="ignorePressure" value="1"/>
    </inkml:brush>
  </inkml:definitions>
  <inkml:trace contextRef="#ctx0" brushRef="#br0">0 0,'1'3,"-1"0,1 0,-1-1,1 1,0 0,0 0,0-1,0 1,0-1,1 1,-1-1,1 0,-1 0,2 2,31 28,-26-25,198 173,-44-39,15-1,163 118,-22-28,-134-96,-86-75,2-4,73 27,-105-57,-42-18</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20:17:18.191"/>
    </inkml:context>
    <inkml:brush xml:id="br0">
      <inkml:brushProperty name="width" value="0.05" units="cm"/>
      <inkml:brushProperty name="height" value="0.05" units="cm"/>
      <inkml:brushProperty name="ignorePressure" value="1"/>
    </inkml:brush>
  </inkml:definitions>
  <inkml:trace contextRef="#ctx0" brushRef="#br0">0 0,'1'3,"-1"0,1 0,-1 0,1 0,0-1,0 1,0 0,0-1,0 1,1 0,-1-1,1 0,0 1,1 0,31 31,-25-27,204 179,-46-40,16-2,168 122,-22-27,-139-102,-89-76,3-4,74 28,-107-59,-44-19</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F742C0-E53A-4200-A29E-B1214232A3AA}" type="datetimeFigureOut">
              <a:rPr lang="en-US" smtClean="0"/>
              <a:t>1/4/2026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CECFBE-3278-4BBA-BFC1-827E9AEA946C}" type="slidenum">
              <a:rPr lang="en-US" smtClean="0"/>
              <a:t>‹#›</a:t>
            </a:fld>
            <a:endParaRPr lang="en-US"/>
          </a:p>
        </p:txBody>
      </p:sp>
    </p:spTree>
    <p:extLst>
      <p:ext uri="{BB962C8B-B14F-4D97-AF65-F5344CB8AC3E}">
        <p14:creationId xmlns:p14="http://schemas.microsoft.com/office/powerpoint/2010/main" val="1191657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6</a:t>
            </a:fld>
            <a:endParaRPr lang="en-US"/>
          </a:p>
        </p:txBody>
      </p:sp>
    </p:spTree>
    <p:extLst>
      <p:ext uri="{BB962C8B-B14F-4D97-AF65-F5344CB8AC3E}">
        <p14:creationId xmlns:p14="http://schemas.microsoft.com/office/powerpoint/2010/main" val="40385584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21</a:t>
            </a:fld>
            <a:endParaRPr lang="en-US"/>
          </a:p>
        </p:txBody>
      </p:sp>
    </p:spTree>
    <p:extLst>
      <p:ext uri="{BB962C8B-B14F-4D97-AF65-F5344CB8AC3E}">
        <p14:creationId xmlns:p14="http://schemas.microsoft.com/office/powerpoint/2010/main" val="4168587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22</a:t>
            </a:fld>
            <a:endParaRPr lang="en-US"/>
          </a:p>
        </p:txBody>
      </p:sp>
    </p:spTree>
    <p:extLst>
      <p:ext uri="{BB962C8B-B14F-4D97-AF65-F5344CB8AC3E}">
        <p14:creationId xmlns:p14="http://schemas.microsoft.com/office/powerpoint/2010/main" val="4145037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23</a:t>
            </a:fld>
            <a:endParaRPr lang="en-US"/>
          </a:p>
        </p:txBody>
      </p:sp>
    </p:spTree>
    <p:extLst>
      <p:ext uri="{BB962C8B-B14F-4D97-AF65-F5344CB8AC3E}">
        <p14:creationId xmlns:p14="http://schemas.microsoft.com/office/powerpoint/2010/main" val="1274734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24</a:t>
            </a:fld>
            <a:endParaRPr lang="en-US"/>
          </a:p>
        </p:txBody>
      </p:sp>
    </p:spTree>
    <p:extLst>
      <p:ext uri="{BB962C8B-B14F-4D97-AF65-F5344CB8AC3E}">
        <p14:creationId xmlns:p14="http://schemas.microsoft.com/office/powerpoint/2010/main" val="1749721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25</a:t>
            </a:fld>
            <a:endParaRPr lang="en-US"/>
          </a:p>
        </p:txBody>
      </p:sp>
    </p:spTree>
    <p:extLst>
      <p:ext uri="{BB962C8B-B14F-4D97-AF65-F5344CB8AC3E}">
        <p14:creationId xmlns:p14="http://schemas.microsoft.com/office/powerpoint/2010/main" val="4233592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26</a:t>
            </a:fld>
            <a:endParaRPr lang="en-US"/>
          </a:p>
        </p:txBody>
      </p:sp>
    </p:spTree>
    <p:extLst>
      <p:ext uri="{BB962C8B-B14F-4D97-AF65-F5344CB8AC3E}">
        <p14:creationId xmlns:p14="http://schemas.microsoft.com/office/powerpoint/2010/main" val="2078012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27</a:t>
            </a:fld>
            <a:endParaRPr lang="en-US"/>
          </a:p>
        </p:txBody>
      </p:sp>
    </p:spTree>
    <p:extLst>
      <p:ext uri="{BB962C8B-B14F-4D97-AF65-F5344CB8AC3E}">
        <p14:creationId xmlns:p14="http://schemas.microsoft.com/office/powerpoint/2010/main" val="14415976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28</a:t>
            </a:fld>
            <a:endParaRPr lang="en-US"/>
          </a:p>
        </p:txBody>
      </p:sp>
    </p:spTree>
    <p:extLst>
      <p:ext uri="{BB962C8B-B14F-4D97-AF65-F5344CB8AC3E}">
        <p14:creationId xmlns:p14="http://schemas.microsoft.com/office/powerpoint/2010/main" val="32247331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29</a:t>
            </a:fld>
            <a:endParaRPr lang="en-US"/>
          </a:p>
        </p:txBody>
      </p:sp>
    </p:spTree>
    <p:extLst>
      <p:ext uri="{BB962C8B-B14F-4D97-AF65-F5344CB8AC3E}">
        <p14:creationId xmlns:p14="http://schemas.microsoft.com/office/powerpoint/2010/main" val="28254739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37257E-F4A4-B228-2B1E-F9AE452555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260297-6095-28E8-C617-B5FFC5FD2A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50F0F0-9152-3022-EC49-EC748201E68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0570DF2-7285-A1F0-6ED8-898DE7888EA1}"/>
              </a:ext>
            </a:extLst>
          </p:cNvPr>
          <p:cNvSpPr>
            <a:spLocks noGrp="1"/>
          </p:cNvSpPr>
          <p:nvPr>
            <p:ph type="sldNum" sz="quarter" idx="5"/>
          </p:nvPr>
        </p:nvSpPr>
        <p:spPr/>
        <p:txBody>
          <a:bodyPr/>
          <a:lstStyle/>
          <a:p>
            <a:fld id="{71CECFBE-3278-4BBA-BFC1-827E9AEA946C}" type="slidenum">
              <a:rPr lang="en-US" smtClean="0"/>
              <a:t>30</a:t>
            </a:fld>
            <a:endParaRPr lang="en-US"/>
          </a:p>
        </p:txBody>
      </p:sp>
    </p:spTree>
    <p:extLst>
      <p:ext uri="{BB962C8B-B14F-4D97-AF65-F5344CB8AC3E}">
        <p14:creationId xmlns:p14="http://schemas.microsoft.com/office/powerpoint/2010/main" val="3888290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7</a:t>
            </a:fld>
            <a:endParaRPr lang="en-US"/>
          </a:p>
        </p:txBody>
      </p:sp>
    </p:spTree>
    <p:extLst>
      <p:ext uri="{BB962C8B-B14F-4D97-AF65-F5344CB8AC3E}">
        <p14:creationId xmlns:p14="http://schemas.microsoft.com/office/powerpoint/2010/main" val="7092065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87DB79-C07A-0FA4-0CC7-9DD7101883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0F68D7-3738-9354-3A43-72C9FDF4E1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AEF247-317F-505B-0AAF-2D1D28AE29A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9B1404F-98E7-DE47-0990-4A483CF5B5AB}"/>
              </a:ext>
            </a:extLst>
          </p:cNvPr>
          <p:cNvSpPr>
            <a:spLocks noGrp="1"/>
          </p:cNvSpPr>
          <p:nvPr>
            <p:ph type="sldNum" sz="quarter" idx="5"/>
          </p:nvPr>
        </p:nvSpPr>
        <p:spPr/>
        <p:txBody>
          <a:bodyPr/>
          <a:lstStyle/>
          <a:p>
            <a:fld id="{71CECFBE-3278-4BBA-BFC1-827E9AEA946C}" type="slidenum">
              <a:rPr lang="en-US" smtClean="0"/>
              <a:t>31</a:t>
            </a:fld>
            <a:endParaRPr lang="en-US"/>
          </a:p>
        </p:txBody>
      </p:sp>
    </p:spTree>
    <p:extLst>
      <p:ext uri="{BB962C8B-B14F-4D97-AF65-F5344CB8AC3E}">
        <p14:creationId xmlns:p14="http://schemas.microsoft.com/office/powerpoint/2010/main" val="25833956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643DA-2CC2-FB09-988D-53F2AAAEC9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63A2B8-A373-53C7-8294-5FE1848D22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638C48-D1BE-DC03-4CFF-9C4CE982D7F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87875B2-A5C4-47A5-3381-209FB7E5239C}"/>
              </a:ext>
            </a:extLst>
          </p:cNvPr>
          <p:cNvSpPr>
            <a:spLocks noGrp="1"/>
          </p:cNvSpPr>
          <p:nvPr>
            <p:ph type="sldNum" sz="quarter" idx="5"/>
          </p:nvPr>
        </p:nvSpPr>
        <p:spPr/>
        <p:txBody>
          <a:bodyPr/>
          <a:lstStyle/>
          <a:p>
            <a:fld id="{71CECFBE-3278-4BBA-BFC1-827E9AEA946C}" type="slidenum">
              <a:rPr lang="en-US" smtClean="0"/>
              <a:t>32</a:t>
            </a:fld>
            <a:endParaRPr lang="en-US"/>
          </a:p>
        </p:txBody>
      </p:sp>
    </p:spTree>
    <p:extLst>
      <p:ext uri="{BB962C8B-B14F-4D97-AF65-F5344CB8AC3E}">
        <p14:creationId xmlns:p14="http://schemas.microsoft.com/office/powerpoint/2010/main" val="7861313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33</a:t>
            </a:fld>
            <a:endParaRPr lang="en-US"/>
          </a:p>
        </p:txBody>
      </p:sp>
    </p:spTree>
    <p:extLst>
      <p:ext uri="{BB962C8B-B14F-4D97-AF65-F5344CB8AC3E}">
        <p14:creationId xmlns:p14="http://schemas.microsoft.com/office/powerpoint/2010/main" val="25143496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35</a:t>
            </a:fld>
            <a:endParaRPr lang="en-US"/>
          </a:p>
        </p:txBody>
      </p:sp>
    </p:spTree>
    <p:extLst>
      <p:ext uri="{BB962C8B-B14F-4D97-AF65-F5344CB8AC3E}">
        <p14:creationId xmlns:p14="http://schemas.microsoft.com/office/powerpoint/2010/main" val="17628015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36</a:t>
            </a:fld>
            <a:endParaRPr lang="en-US"/>
          </a:p>
        </p:txBody>
      </p:sp>
    </p:spTree>
    <p:extLst>
      <p:ext uri="{BB962C8B-B14F-4D97-AF65-F5344CB8AC3E}">
        <p14:creationId xmlns:p14="http://schemas.microsoft.com/office/powerpoint/2010/main" val="8446643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37</a:t>
            </a:fld>
            <a:endParaRPr lang="en-US"/>
          </a:p>
        </p:txBody>
      </p:sp>
    </p:spTree>
    <p:extLst>
      <p:ext uri="{BB962C8B-B14F-4D97-AF65-F5344CB8AC3E}">
        <p14:creationId xmlns:p14="http://schemas.microsoft.com/office/powerpoint/2010/main" val="24660372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38</a:t>
            </a:fld>
            <a:endParaRPr lang="en-US"/>
          </a:p>
        </p:txBody>
      </p:sp>
    </p:spTree>
    <p:extLst>
      <p:ext uri="{BB962C8B-B14F-4D97-AF65-F5344CB8AC3E}">
        <p14:creationId xmlns:p14="http://schemas.microsoft.com/office/powerpoint/2010/main" val="25685918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39</a:t>
            </a:fld>
            <a:endParaRPr lang="en-US"/>
          </a:p>
        </p:txBody>
      </p:sp>
    </p:spTree>
    <p:extLst>
      <p:ext uri="{BB962C8B-B14F-4D97-AF65-F5344CB8AC3E}">
        <p14:creationId xmlns:p14="http://schemas.microsoft.com/office/powerpoint/2010/main" val="22857312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40</a:t>
            </a:fld>
            <a:endParaRPr lang="en-US"/>
          </a:p>
        </p:txBody>
      </p:sp>
    </p:spTree>
    <p:extLst>
      <p:ext uri="{BB962C8B-B14F-4D97-AF65-F5344CB8AC3E}">
        <p14:creationId xmlns:p14="http://schemas.microsoft.com/office/powerpoint/2010/main" val="39593199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41</a:t>
            </a:fld>
            <a:endParaRPr lang="en-US"/>
          </a:p>
        </p:txBody>
      </p:sp>
    </p:spTree>
    <p:extLst>
      <p:ext uri="{BB962C8B-B14F-4D97-AF65-F5344CB8AC3E}">
        <p14:creationId xmlns:p14="http://schemas.microsoft.com/office/powerpoint/2010/main" val="1544524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8</a:t>
            </a:fld>
            <a:endParaRPr lang="en-US"/>
          </a:p>
        </p:txBody>
      </p:sp>
    </p:spTree>
    <p:extLst>
      <p:ext uri="{BB962C8B-B14F-4D97-AF65-F5344CB8AC3E}">
        <p14:creationId xmlns:p14="http://schemas.microsoft.com/office/powerpoint/2010/main" val="40238388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42</a:t>
            </a:fld>
            <a:endParaRPr lang="en-US"/>
          </a:p>
        </p:txBody>
      </p:sp>
    </p:spTree>
    <p:extLst>
      <p:ext uri="{BB962C8B-B14F-4D97-AF65-F5344CB8AC3E}">
        <p14:creationId xmlns:p14="http://schemas.microsoft.com/office/powerpoint/2010/main" val="3915884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43</a:t>
            </a:fld>
            <a:endParaRPr lang="en-US"/>
          </a:p>
        </p:txBody>
      </p:sp>
    </p:spTree>
    <p:extLst>
      <p:ext uri="{BB962C8B-B14F-4D97-AF65-F5344CB8AC3E}">
        <p14:creationId xmlns:p14="http://schemas.microsoft.com/office/powerpoint/2010/main" val="24244654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44</a:t>
            </a:fld>
            <a:endParaRPr lang="en-US"/>
          </a:p>
        </p:txBody>
      </p:sp>
    </p:spTree>
    <p:extLst>
      <p:ext uri="{BB962C8B-B14F-4D97-AF65-F5344CB8AC3E}">
        <p14:creationId xmlns:p14="http://schemas.microsoft.com/office/powerpoint/2010/main" val="40862038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45</a:t>
            </a:fld>
            <a:endParaRPr lang="en-US"/>
          </a:p>
        </p:txBody>
      </p:sp>
    </p:spTree>
    <p:extLst>
      <p:ext uri="{BB962C8B-B14F-4D97-AF65-F5344CB8AC3E}">
        <p14:creationId xmlns:p14="http://schemas.microsoft.com/office/powerpoint/2010/main" val="28792153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46</a:t>
            </a:fld>
            <a:endParaRPr lang="en-US"/>
          </a:p>
        </p:txBody>
      </p:sp>
    </p:spTree>
    <p:extLst>
      <p:ext uri="{BB962C8B-B14F-4D97-AF65-F5344CB8AC3E}">
        <p14:creationId xmlns:p14="http://schemas.microsoft.com/office/powerpoint/2010/main" val="42677553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47</a:t>
            </a:fld>
            <a:endParaRPr lang="en-US"/>
          </a:p>
        </p:txBody>
      </p:sp>
    </p:spTree>
    <p:extLst>
      <p:ext uri="{BB962C8B-B14F-4D97-AF65-F5344CB8AC3E}">
        <p14:creationId xmlns:p14="http://schemas.microsoft.com/office/powerpoint/2010/main" val="12423776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48</a:t>
            </a:fld>
            <a:endParaRPr lang="en-US"/>
          </a:p>
        </p:txBody>
      </p:sp>
    </p:spTree>
    <p:extLst>
      <p:ext uri="{BB962C8B-B14F-4D97-AF65-F5344CB8AC3E}">
        <p14:creationId xmlns:p14="http://schemas.microsoft.com/office/powerpoint/2010/main" val="32231791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49</a:t>
            </a:fld>
            <a:endParaRPr lang="en-US"/>
          </a:p>
        </p:txBody>
      </p:sp>
    </p:spTree>
    <p:extLst>
      <p:ext uri="{BB962C8B-B14F-4D97-AF65-F5344CB8AC3E}">
        <p14:creationId xmlns:p14="http://schemas.microsoft.com/office/powerpoint/2010/main" val="25290954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50</a:t>
            </a:fld>
            <a:endParaRPr lang="en-US"/>
          </a:p>
        </p:txBody>
      </p:sp>
    </p:spTree>
    <p:extLst>
      <p:ext uri="{BB962C8B-B14F-4D97-AF65-F5344CB8AC3E}">
        <p14:creationId xmlns:p14="http://schemas.microsoft.com/office/powerpoint/2010/main" val="10931069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51</a:t>
            </a:fld>
            <a:endParaRPr lang="en-US"/>
          </a:p>
        </p:txBody>
      </p:sp>
    </p:spTree>
    <p:extLst>
      <p:ext uri="{BB962C8B-B14F-4D97-AF65-F5344CB8AC3E}">
        <p14:creationId xmlns:p14="http://schemas.microsoft.com/office/powerpoint/2010/main" val="2039586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9</a:t>
            </a:fld>
            <a:endParaRPr lang="en-US"/>
          </a:p>
        </p:txBody>
      </p:sp>
    </p:spTree>
    <p:extLst>
      <p:ext uri="{BB962C8B-B14F-4D97-AF65-F5344CB8AC3E}">
        <p14:creationId xmlns:p14="http://schemas.microsoft.com/office/powerpoint/2010/main" val="3199580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52</a:t>
            </a:fld>
            <a:endParaRPr lang="en-US"/>
          </a:p>
        </p:txBody>
      </p:sp>
    </p:spTree>
    <p:extLst>
      <p:ext uri="{BB962C8B-B14F-4D97-AF65-F5344CB8AC3E}">
        <p14:creationId xmlns:p14="http://schemas.microsoft.com/office/powerpoint/2010/main" val="3102967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15</a:t>
            </a:fld>
            <a:endParaRPr lang="en-US"/>
          </a:p>
        </p:txBody>
      </p:sp>
    </p:spTree>
    <p:extLst>
      <p:ext uri="{BB962C8B-B14F-4D97-AF65-F5344CB8AC3E}">
        <p14:creationId xmlns:p14="http://schemas.microsoft.com/office/powerpoint/2010/main" val="2701230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075F5-2D83-B4E0-C3F2-D6E6C54B3C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774FD0-F8A6-CBEE-AAC9-5859D78DE9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5238D2-A2C2-8F82-CFD5-7740A6A6863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BFAEDE0-C762-079C-ABAB-918D6D7D27C1}"/>
              </a:ext>
            </a:extLst>
          </p:cNvPr>
          <p:cNvSpPr>
            <a:spLocks noGrp="1"/>
          </p:cNvSpPr>
          <p:nvPr>
            <p:ph type="sldNum" sz="quarter" idx="5"/>
          </p:nvPr>
        </p:nvSpPr>
        <p:spPr/>
        <p:txBody>
          <a:bodyPr/>
          <a:lstStyle/>
          <a:p>
            <a:fld id="{118BC5CC-1D51-472D-9C31-68DBE08DE969}" type="slidenum">
              <a:rPr lang="en-US" smtClean="0"/>
              <a:t>16</a:t>
            </a:fld>
            <a:endParaRPr lang="en-US"/>
          </a:p>
        </p:txBody>
      </p:sp>
    </p:spTree>
    <p:extLst>
      <p:ext uri="{BB962C8B-B14F-4D97-AF65-F5344CB8AC3E}">
        <p14:creationId xmlns:p14="http://schemas.microsoft.com/office/powerpoint/2010/main" val="3092757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17</a:t>
            </a:fld>
            <a:endParaRPr lang="en-US"/>
          </a:p>
        </p:txBody>
      </p:sp>
    </p:spTree>
    <p:extLst>
      <p:ext uri="{BB962C8B-B14F-4D97-AF65-F5344CB8AC3E}">
        <p14:creationId xmlns:p14="http://schemas.microsoft.com/office/powerpoint/2010/main" val="2509377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6348E5-F6AE-C168-A784-8947A058F8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21340C-BA2F-ED8D-29E7-98693EA737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1C0082-CCEA-ADCB-2316-4A96A843D85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9875F84-4381-D034-DE7E-D54BC11245F3}"/>
              </a:ext>
            </a:extLst>
          </p:cNvPr>
          <p:cNvSpPr>
            <a:spLocks noGrp="1"/>
          </p:cNvSpPr>
          <p:nvPr>
            <p:ph type="sldNum" sz="quarter" idx="5"/>
          </p:nvPr>
        </p:nvSpPr>
        <p:spPr/>
        <p:txBody>
          <a:bodyPr/>
          <a:lstStyle/>
          <a:p>
            <a:fld id="{118BC5CC-1D51-472D-9C31-68DBE08DE969}" type="slidenum">
              <a:rPr lang="en-US" smtClean="0"/>
              <a:t>18</a:t>
            </a:fld>
            <a:endParaRPr lang="en-US"/>
          </a:p>
        </p:txBody>
      </p:sp>
    </p:spTree>
    <p:extLst>
      <p:ext uri="{BB962C8B-B14F-4D97-AF65-F5344CB8AC3E}">
        <p14:creationId xmlns:p14="http://schemas.microsoft.com/office/powerpoint/2010/main" val="1585781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19</a:t>
            </a:fld>
            <a:endParaRPr lang="en-US"/>
          </a:p>
        </p:txBody>
      </p:sp>
    </p:spTree>
    <p:extLst>
      <p:ext uri="{BB962C8B-B14F-4D97-AF65-F5344CB8AC3E}">
        <p14:creationId xmlns:p14="http://schemas.microsoft.com/office/powerpoint/2010/main" val="21283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393F7-DC26-406C-ABA1-730242319B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AF4D3D-ED1D-44BA-9249-0E199B2DD3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559707-D80A-4624-ADC6-13BF80D0A3E5}"/>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5" name="Footer Placeholder 4">
            <a:extLst>
              <a:ext uri="{FF2B5EF4-FFF2-40B4-BE49-F238E27FC236}">
                <a16:creationId xmlns:a16="http://schemas.microsoft.com/office/drawing/2014/main" id="{A5E66F0F-3ECD-4A6D-A9D8-9DF6DBF164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80B2D1-EC6C-4EA5-910F-23128CFC8303}"/>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533119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A4DD6-F9B3-4E30-92E8-45F7AFB709A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BE03E3-D0A4-4DF0-8D65-0AAE702AB0B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0263A4-FB43-4B7E-950B-998725A198F2}"/>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5" name="Footer Placeholder 4">
            <a:extLst>
              <a:ext uri="{FF2B5EF4-FFF2-40B4-BE49-F238E27FC236}">
                <a16:creationId xmlns:a16="http://schemas.microsoft.com/office/drawing/2014/main" id="{A0113D3F-4000-4C1B-A265-751C3F550F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B348CF-831E-490D-9EA0-0E26D1D0EB6F}"/>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9997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5C21F1-3CBF-470F-AB28-B7CA82C3168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553EC48-3931-4ABA-9ADE-523C0E6E78D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3F973F-ADCE-49AF-9F42-7027C208C95E}"/>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5" name="Footer Placeholder 4">
            <a:extLst>
              <a:ext uri="{FF2B5EF4-FFF2-40B4-BE49-F238E27FC236}">
                <a16:creationId xmlns:a16="http://schemas.microsoft.com/office/drawing/2014/main" id="{EFB7BE3E-1AAC-4DCE-90F6-00DD3F0D0D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00A8AB-96E6-4EB1-9D7D-1C13BB7136E0}"/>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66527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A78BC-9545-4761-BC14-034CB485C9B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55BD0E-911A-41BD-9D85-C8D73F9C96C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DAD5D4-23BC-4CCD-8380-341069BABE25}"/>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5" name="Footer Placeholder 4">
            <a:extLst>
              <a:ext uri="{FF2B5EF4-FFF2-40B4-BE49-F238E27FC236}">
                <a16:creationId xmlns:a16="http://schemas.microsoft.com/office/drawing/2014/main" id="{25389234-3986-4796-8674-2817653227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2A7CBF-D12C-43FC-97CF-F87076B8084E}"/>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387563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8CFE2-5076-4685-A562-0139CD105B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3EAD590-C0D8-422B-9A26-35363B6A8F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4FD6215-1564-4A93-AD36-DC3AB2FD4DBE}"/>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5" name="Footer Placeholder 4">
            <a:extLst>
              <a:ext uri="{FF2B5EF4-FFF2-40B4-BE49-F238E27FC236}">
                <a16:creationId xmlns:a16="http://schemas.microsoft.com/office/drawing/2014/main" id="{EF0709C0-F6C3-467A-A11D-A9878EAFF2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737C82-E99D-4E8F-A1E4-ACF00264502A}"/>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534562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82B41-AAA2-4356-B597-F4A1B32CC6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35B22B-92A9-4F24-B842-DEBE47511B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CE5547-5063-4A34-BF52-3F644F70AE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C291CAC-F8EF-4F4F-AB0B-F054855A28FA}"/>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6" name="Footer Placeholder 5">
            <a:extLst>
              <a:ext uri="{FF2B5EF4-FFF2-40B4-BE49-F238E27FC236}">
                <a16:creationId xmlns:a16="http://schemas.microsoft.com/office/drawing/2014/main" id="{4F24A201-ED9F-4942-83F8-6F7E7DAFC0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61ECAB-F0C9-44A9-9007-3A3D16679C48}"/>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211655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A9286-6F9E-4AB0-A184-450C4A4C2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B17DD0-34E8-4CE8-A47F-A9F99FB26A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AF6901-DF40-4121-B3E8-E872678B1F0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CC6D9B-D82C-4D0A-ADD4-21CDFE1FC4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7E9835-AAE3-49E1-8A03-C386643DD5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05B6DB-CD35-4375-9161-74A685F79974}"/>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8" name="Footer Placeholder 7">
            <a:extLst>
              <a:ext uri="{FF2B5EF4-FFF2-40B4-BE49-F238E27FC236}">
                <a16:creationId xmlns:a16="http://schemas.microsoft.com/office/drawing/2014/main" id="{10AB05A0-EB01-470E-ADE8-11AEE88C6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1D6F485-EB15-4090-A20D-FDCEDB0D6D98}"/>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869361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7DAA0-36DA-486B-9636-D386E51F022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5F8084-6D9B-4E8D-8271-1B0C39D25582}"/>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4" name="Footer Placeholder 3">
            <a:extLst>
              <a:ext uri="{FF2B5EF4-FFF2-40B4-BE49-F238E27FC236}">
                <a16:creationId xmlns:a16="http://schemas.microsoft.com/office/drawing/2014/main" id="{81458B05-3E78-466E-B780-96DD782E0BE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6DF4CC6-723D-424B-8E2F-12A91420DF60}"/>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1979272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E614E-32A5-4270-9930-29F0E2689F70}"/>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3" name="Footer Placeholder 2">
            <a:extLst>
              <a:ext uri="{FF2B5EF4-FFF2-40B4-BE49-F238E27FC236}">
                <a16:creationId xmlns:a16="http://schemas.microsoft.com/office/drawing/2014/main" id="{DF00F2A8-3073-4C2F-9BD2-8A0E5E5EEBF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55693AE-CB6B-48D2-88C7-B98DE01C499C}"/>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1906696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2FC22-11FF-4D7C-80F4-6EA338756F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89A7954-591E-4556-AD8A-315EC32733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AFABBC3-6DE7-4C5B-839C-81FFE049C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03CE2D-FAA8-4F9B-9917-9DD0C552C40F}"/>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6" name="Footer Placeholder 5">
            <a:extLst>
              <a:ext uri="{FF2B5EF4-FFF2-40B4-BE49-F238E27FC236}">
                <a16:creationId xmlns:a16="http://schemas.microsoft.com/office/drawing/2014/main" id="{18D75758-9EA7-4904-9609-428E9F2BFD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5F9E63-7688-49A8-8E75-43DF49AEAFFB}"/>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35282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007CB-E210-430F-A5C1-0290C12A82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E76D40-61B2-4BDF-A40A-F9168D9735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EF9FF8-CD42-45A7-9057-B4E265D7C9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561C5A-2B62-4037-ACE1-AF21D67FEF48}"/>
              </a:ext>
            </a:extLst>
          </p:cNvPr>
          <p:cNvSpPr>
            <a:spLocks noGrp="1"/>
          </p:cNvSpPr>
          <p:nvPr>
            <p:ph type="dt" sz="half" idx="10"/>
          </p:nvPr>
        </p:nvSpPr>
        <p:spPr/>
        <p:txBody>
          <a:bodyPr/>
          <a:lstStyle/>
          <a:p>
            <a:fld id="{6D5D832A-BC1D-42F5-9937-709F2DCE6FC2}" type="datetimeFigureOut">
              <a:rPr lang="en-US" smtClean="0"/>
              <a:t>1/4/2026</a:t>
            </a:fld>
            <a:endParaRPr lang="en-US"/>
          </a:p>
        </p:txBody>
      </p:sp>
      <p:sp>
        <p:nvSpPr>
          <p:cNvPr id="6" name="Footer Placeholder 5">
            <a:extLst>
              <a:ext uri="{FF2B5EF4-FFF2-40B4-BE49-F238E27FC236}">
                <a16:creationId xmlns:a16="http://schemas.microsoft.com/office/drawing/2014/main" id="{8177CF5E-25D4-4058-8DE2-FC3E6A95FA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945B8B-9CEF-40B7-B0FA-8118AD5C7685}"/>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921104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8AA4D1-CC2C-4D18-85CA-D209CD5103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67349F1-0C83-4298-BD22-39BD6E773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5682A3-611B-4B81-88D5-FB818C821F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5D832A-BC1D-42F5-9937-709F2DCE6FC2}" type="datetimeFigureOut">
              <a:rPr lang="en-US" smtClean="0"/>
              <a:t>1/4/2026</a:t>
            </a:fld>
            <a:endParaRPr lang="en-US"/>
          </a:p>
        </p:txBody>
      </p:sp>
      <p:sp>
        <p:nvSpPr>
          <p:cNvPr id="5" name="Footer Placeholder 4">
            <a:extLst>
              <a:ext uri="{FF2B5EF4-FFF2-40B4-BE49-F238E27FC236}">
                <a16:creationId xmlns:a16="http://schemas.microsoft.com/office/drawing/2014/main" id="{41D6F4F8-0DB3-40ED-8A08-C1ECC14911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D92E31A-FABA-4AFD-BC1F-6ACD5598D6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75C568-A19C-48C9-83FB-017213F7CE60}" type="slidenum">
              <a:rPr lang="en-US" smtClean="0"/>
              <a:t>‹#›</a:t>
            </a:fld>
            <a:endParaRPr lang="en-US"/>
          </a:p>
        </p:txBody>
      </p:sp>
    </p:spTree>
    <p:extLst>
      <p:ext uri="{BB962C8B-B14F-4D97-AF65-F5344CB8AC3E}">
        <p14:creationId xmlns:p14="http://schemas.microsoft.com/office/powerpoint/2010/main" val="29331329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wmf"/></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2.bin"/><Relationship Id="rId3" Type="http://schemas.openxmlformats.org/officeDocument/2006/relationships/image" Target="../media/image49.wmf"/><Relationship Id="rId7" Type="http://schemas.openxmlformats.org/officeDocument/2006/relationships/image" Target="../media/image51.wmf"/><Relationship Id="rId12" Type="http://schemas.openxmlformats.org/officeDocument/2006/relationships/image" Target="../media/image54.png"/><Relationship Id="rId2" Type="http://schemas.openxmlformats.org/officeDocument/2006/relationships/oleObject" Target="../embeddings/oleObject49.bin"/><Relationship Id="rId1" Type="http://schemas.openxmlformats.org/officeDocument/2006/relationships/slideLayout" Target="../slideLayouts/slideLayout7.xml"/><Relationship Id="rId6" Type="http://schemas.openxmlformats.org/officeDocument/2006/relationships/oleObject" Target="../embeddings/oleObject51.bin"/><Relationship Id="rId11" Type="http://schemas.openxmlformats.org/officeDocument/2006/relationships/image" Target="../media/image53.wmf"/><Relationship Id="rId5" Type="http://schemas.openxmlformats.org/officeDocument/2006/relationships/image" Target="../media/image50.emf"/><Relationship Id="rId10" Type="http://schemas.openxmlformats.org/officeDocument/2006/relationships/oleObject" Target="../embeddings/oleObject53.bin"/><Relationship Id="rId4" Type="http://schemas.openxmlformats.org/officeDocument/2006/relationships/oleObject" Target="../embeddings/oleObject50.bin"/><Relationship Id="rId9" Type="http://schemas.openxmlformats.org/officeDocument/2006/relationships/image" Target="../media/image52.wmf"/></Relationships>
</file>

<file path=ppt/slides/_rels/slide11.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oleObject" Target="../embeddings/oleObject54.bin"/><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8.bin"/><Relationship Id="rId3" Type="http://schemas.openxmlformats.org/officeDocument/2006/relationships/image" Target="../media/image56.wmf"/><Relationship Id="rId7" Type="http://schemas.openxmlformats.org/officeDocument/2006/relationships/image" Target="../media/image58.wmf"/><Relationship Id="rId2" Type="http://schemas.openxmlformats.org/officeDocument/2006/relationships/oleObject" Target="../embeddings/oleObject55.bin"/><Relationship Id="rId1" Type="http://schemas.openxmlformats.org/officeDocument/2006/relationships/slideLayout" Target="../slideLayouts/slideLayout7.xml"/><Relationship Id="rId6" Type="http://schemas.openxmlformats.org/officeDocument/2006/relationships/oleObject" Target="../embeddings/oleObject57.bin"/><Relationship Id="rId5" Type="http://schemas.openxmlformats.org/officeDocument/2006/relationships/image" Target="../media/image57.wmf"/><Relationship Id="rId4" Type="http://schemas.openxmlformats.org/officeDocument/2006/relationships/oleObject" Target="../embeddings/oleObject56.bin"/><Relationship Id="rId9" Type="http://schemas.openxmlformats.org/officeDocument/2006/relationships/image" Target="../media/image59.wmf"/></Relationships>
</file>

<file path=ppt/slides/_rels/slide13.xml.rels><?xml version="1.0" encoding="UTF-8" standalone="yes"?>
<Relationships xmlns="http://schemas.openxmlformats.org/package/2006/relationships"><Relationship Id="rId3" Type="http://schemas.openxmlformats.org/officeDocument/2006/relationships/image" Target="../media/image60.wmf"/><Relationship Id="rId7" Type="http://schemas.openxmlformats.org/officeDocument/2006/relationships/image" Target="../media/image62.wmf"/><Relationship Id="rId2" Type="http://schemas.openxmlformats.org/officeDocument/2006/relationships/oleObject" Target="../embeddings/oleObject59.bin"/><Relationship Id="rId1" Type="http://schemas.openxmlformats.org/officeDocument/2006/relationships/slideLayout" Target="../slideLayouts/slideLayout7.xml"/><Relationship Id="rId6" Type="http://schemas.openxmlformats.org/officeDocument/2006/relationships/oleObject" Target="../embeddings/oleObject61.bin"/><Relationship Id="rId5" Type="http://schemas.openxmlformats.org/officeDocument/2006/relationships/image" Target="../media/image61.wmf"/><Relationship Id="rId4" Type="http://schemas.openxmlformats.org/officeDocument/2006/relationships/oleObject" Target="../embeddings/oleObject60.bin"/></Relationships>
</file>

<file path=ppt/slides/_rels/slide14.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oleObject" Target="../embeddings/oleObject59.bin"/><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64.bin"/><Relationship Id="rId3" Type="http://schemas.openxmlformats.org/officeDocument/2006/relationships/oleObject" Target="../embeddings/oleObject62.bin"/><Relationship Id="rId7" Type="http://schemas.openxmlformats.org/officeDocument/2006/relationships/image" Target="../media/image64.w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oleObject" Target="../embeddings/oleObject63.bin"/><Relationship Id="rId5" Type="http://schemas.openxmlformats.org/officeDocument/2006/relationships/image" Target="../media/image67.png"/><Relationship Id="rId4" Type="http://schemas.openxmlformats.org/officeDocument/2006/relationships/image" Target="../media/image63.emf"/><Relationship Id="rId9" Type="http://schemas.openxmlformats.org/officeDocument/2006/relationships/image" Target="../media/image65.wmf"/></Relationships>
</file>

<file path=ppt/slides/_rels/slide16.xml.rels><?xml version="1.0" encoding="UTF-8" standalone="yes"?>
<Relationships xmlns="http://schemas.openxmlformats.org/package/2006/relationships"><Relationship Id="rId8" Type="http://schemas.openxmlformats.org/officeDocument/2006/relationships/image" Target="../media/image67.emf"/><Relationship Id="rId3" Type="http://schemas.openxmlformats.org/officeDocument/2006/relationships/oleObject" Target="../embeddings/oleObject65.bin"/><Relationship Id="rId7" Type="http://schemas.openxmlformats.org/officeDocument/2006/relationships/oleObject" Target="../embeddings/oleObject66.bin"/><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5.wmf"/><Relationship Id="rId5" Type="http://schemas.openxmlformats.org/officeDocument/2006/relationships/oleObject" Target="../embeddings/oleObject64.bin"/><Relationship Id="rId4" Type="http://schemas.openxmlformats.org/officeDocument/2006/relationships/image" Target="../media/image66.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67.bin"/><Relationship Id="rId7" Type="http://schemas.openxmlformats.org/officeDocument/2006/relationships/image" Target="../media/image69.w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oleObject" Target="../embeddings/oleObject68.bin"/><Relationship Id="rId5" Type="http://schemas.openxmlformats.org/officeDocument/2006/relationships/image" Target="../media/image73.png"/><Relationship Id="rId4" Type="http://schemas.openxmlformats.org/officeDocument/2006/relationships/image" Target="../media/image68.emf"/></Relationships>
</file>

<file path=ppt/slides/_rels/slide18.xml.rels><?xml version="1.0" encoding="UTF-8" standalone="yes"?>
<Relationships xmlns="http://schemas.openxmlformats.org/package/2006/relationships"><Relationship Id="rId8" Type="http://schemas.openxmlformats.org/officeDocument/2006/relationships/image" Target="../media/image72.wmf"/><Relationship Id="rId13" Type="http://schemas.openxmlformats.org/officeDocument/2006/relationships/oleObject" Target="../embeddings/oleObject74.bin"/><Relationship Id="rId18" Type="http://schemas.openxmlformats.org/officeDocument/2006/relationships/image" Target="../media/image82.png"/><Relationship Id="rId3" Type="http://schemas.openxmlformats.org/officeDocument/2006/relationships/oleObject" Target="../embeddings/oleObject69.bin"/><Relationship Id="rId21" Type="http://schemas.openxmlformats.org/officeDocument/2006/relationships/oleObject" Target="../embeddings/oleObject75.bin"/><Relationship Id="rId7" Type="http://schemas.openxmlformats.org/officeDocument/2006/relationships/oleObject" Target="../embeddings/oleObject71.bin"/><Relationship Id="rId12" Type="http://schemas.openxmlformats.org/officeDocument/2006/relationships/image" Target="../media/image74.wmf"/><Relationship Id="rId17" Type="http://schemas.openxmlformats.org/officeDocument/2006/relationships/customXml" Target="../ink/ink5.xml"/><Relationship Id="rId2" Type="http://schemas.openxmlformats.org/officeDocument/2006/relationships/notesSlide" Target="../notesSlides/notesSlide8.xml"/><Relationship Id="rId16" Type="http://schemas.openxmlformats.org/officeDocument/2006/relationships/image" Target="../media/image81.png"/><Relationship Id="rId20" Type="http://schemas.openxmlformats.org/officeDocument/2006/relationships/image" Target="../media/image83.png"/><Relationship Id="rId1" Type="http://schemas.openxmlformats.org/officeDocument/2006/relationships/slideLayout" Target="../slideLayouts/slideLayout1.xml"/><Relationship Id="rId6" Type="http://schemas.openxmlformats.org/officeDocument/2006/relationships/image" Target="../media/image71.wmf"/><Relationship Id="rId11" Type="http://schemas.openxmlformats.org/officeDocument/2006/relationships/oleObject" Target="../embeddings/oleObject73.bin"/><Relationship Id="rId5" Type="http://schemas.openxmlformats.org/officeDocument/2006/relationships/oleObject" Target="../embeddings/oleObject70.bin"/><Relationship Id="rId15" Type="http://schemas.openxmlformats.org/officeDocument/2006/relationships/customXml" Target="../ink/ink4.xml"/><Relationship Id="rId10" Type="http://schemas.openxmlformats.org/officeDocument/2006/relationships/image" Target="../media/image73.wmf"/><Relationship Id="rId19" Type="http://schemas.openxmlformats.org/officeDocument/2006/relationships/customXml" Target="../ink/ink6.xml"/><Relationship Id="rId4" Type="http://schemas.openxmlformats.org/officeDocument/2006/relationships/image" Target="../media/image70.wmf"/><Relationship Id="rId9" Type="http://schemas.openxmlformats.org/officeDocument/2006/relationships/oleObject" Target="../embeddings/oleObject72.bin"/><Relationship Id="rId14" Type="http://schemas.openxmlformats.org/officeDocument/2006/relationships/image" Target="../media/image75.wmf"/><Relationship Id="rId22" Type="http://schemas.openxmlformats.org/officeDocument/2006/relationships/image" Target="../media/image76.emf"/></Relationships>
</file>

<file path=ppt/slides/_rels/slide19.xml.rels><?xml version="1.0" encoding="UTF-8" standalone="yes"?>
<Relationships xmlns="http://schemas.openxmlformats.org/package/2006/relationships"><Relationship Id="rId8" Type="http://schemas.openxmlformats.org/officeDocument/2006/relationships/image" Target="../media/image79.wmf"/><Relationship Id="rId13" Type="http://schemas.openxmlformats.org/officeDocument/2006/relationships/oleObject" Target="../embeddings/oleObject81.bin"/><Relationship Id="rId3" Type="http://schemas.openxmlformats.org/officeDocument/2006/relationships/oleObject" Target="../embeddings/oleObject76.bin"/><Relationship Id="rId7" Type="http://schemas.openxmlformats.org/officeDocument/2006/relationships/oleObject" Target="../embeddings/oleObject78.bin"/><Relationship Id="rId12" Type="http://schemas.openxmlformats.org/officeDocument/2006/relationships/image" Target="../media/image81.w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8.wmf"/><Relationship Id="rId11" Type="http://schemas.openxmlformats.org/officeDocument/2006/relationships/oleObject" Target="../embeddings/oleObject80.bin"/><Relationship Id="rId5" Type="http://schemas.openxmlformats.org/officeDocument/2006/relationships/oleObject" Target="../embeddings/oleObject77.bin"/><Relationship Id="rId15" Type="http://schemas.openxmlformats.org/officeDocument/2006/relationships/image" Target="../media/image84.png"/><Relationship Id="rId10" Type="http://schemas.openxmlformats.org/officeDocument/2006/relationships/image" Target="../media/image80.wmf"/><Relationship Id="rId4" Type="http://schemas.openxmlformats.org/officeDocument/2006/relationships/image" Target="../media/image77.wmf"/><Relationship Id="rId9" Type="http://schemas.openxmlformats.org/officeDocument/2006/relationships/oleObject" Target="../embeddings/oleObject79.bin"/><Relationship Id="rId14" Type="http://schemas.openxmlformats.org/officeDocument/2006/relationships/image" Target="../media/image82.wmf"/></Relationships>
</file>

<file path=ppt/slides/_rels/slide2.xml.rels><?xml version="1.0" encoding="UTF-8" standalone="yes"?>
<Relationships xmlns="http://schemas.openxmlformats.org/package/2006/relationships"><Relationship Id="rId3" Type="http://schemas.openxmlformats.org/officeDocument/2006/relationships/image" Target="../media/image6.wmf"/><Relationship Id="rId7" Type="http://schemas.openxmlformats.org/officeDocument/2006/relationships/image" Target="../media/image8.wmf"/><Relationship Id="rId2" Type="http://schemas.openxmlformats.org/officeDocument/2006/relationships/oleObject" Target="../embeddings/oleObject6.bin"/><Relationship Id="rId1" Type="http://schemas.openxmlformats.org/officeDocument/2006/relationships/slideLayout" Target="../slideLayouts/slideLayout7.xml"/><Relationship Id="rId6" Type="http://schemas.openxmlformats.org/officeDocument/2006/relationships/oleObject" Target="../embeddings/oleObject8.bin"/><Relationship Id="rId5" Type="http://schemas.openxmlformats.org/officeDocument/2006/relationships/image" Target="../media/image7.wmf"/><Relationship Id="rId4" Type="http://schemas.openxmlformats.org/officeDocument/2006/relationships/oleObject" Target="../embeddings/oleObject7.bin"/></Relationships>
</file>

<file path=ppt/slides/_rels/slide20.xml.rels><?xml version="1.0" encoding="UTF-8" standalone="yes"?>
<Relationships xmlns="http://schemas.openxmlformats.org/package/2006/relationships"><Relationship Id="rId3" Type="http://schemas.openxmlformats.org/officeDocument/2006/relationships/image" Target="../media/image85.wmf"/><Relationship Id="rId2" Type="http://schemas.openxmlformats.org/officeDocument/2006/relationships/oleObject" Target="../embeddings/oleObject82.bin"/><Relationship Id="rId1" Type="http://schemas.openxmlformats.org/officeDocument/2006/relationships/slideLayout" Target="../slideLayouts/slideLayout7.xml"/><Relationship Id="rId5" Type="http://schemas.openxmlformats.org/officeDocument/2006/relationships/image" Target="../media/image86.wmf"/><Relationship Id="rId4" Type="http://schemas.openxmlformats.org/officeDocument/2006/relationships/oleObject" Target="../embeddings/oleObject83.bin"/></Relationships>
</file>

<file path=ppt/slides/_rels/slide21.xml.rels><?xml version="1.0" encoding="UTF-8" standalone="yes"?>
<Relationships xmlns="http://schemas.openxmlformats.org/package/2006/relationships"><Relationship Id="rId8" Type="http://schemas.openxmlformats.org/officeDocument/2006/relationships/image" Target="../media/image89.wmf"/><Relationship Id="rId3" Type="http://schemas.openxmlformats.org/officeDocument/2006/relationships/oleObject" Target="../embeddings/oleObject84.bin"/><Relationship Id="rId7" Type="http://schemas.openxmlformats.org/officeDocument/2006/relationships/oleObject" Target="../embeddings/oleObject86.bin"/><Relationship Id="rId12" Type="http://schemas.openxmlformats.org/officeDocument/2006/relationships/image" Target="../media/image91.e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88.wmf"/><Relationship Id="rId11" Type="http://schemas.openxmlformats.org/officeDocument/2006/relationships/oleObject" Target="../embeddings/oleObject88.bin"/><Relationship Id="rId5" Type="http://schemas.openxmlformats.org/officeDocument/2006/relationships/oleObject" Target="../embeddings/oleObject85.bin"/><Relationship Id="rId10" Type="http://schemas.openxmlformats.org/officeDocument/2006/relationships/image" Target="../media/image90.wmf"/><Relationship Id="rId4" Type="http://schemas.openxmlformats.org/officeDocument/2006/relationships/image" Target="../media/image87.wmf"/><Relationship Id="rId9" Type="http://schemas.openxmlformats.org/officeDocument/2006/relationships/oleObject" Target="../embeddings/oleObject87.bin"/></Relationships>
</file>

<file path=ppt/slides/_rels/slide22.xml.rels><?xml version="1.0" encoding="UTF-8" standalone="yes"?>
<Relationships xmlns="http://schemas.openxmlformats.org/package/2006/relationships"><Relationship Id="rId8" Type="http://schemas.openxmlformats.org/officeDocument/2006/relationships/image" Target="../media/image94.wmf"/><Relationship Id="rId3" Type="http://schemas.openxmlformats.org/officeDocument/2006/relationships/oleObject" Target="../embeddings/oleObject89.bin"/><Relationship Id="rId7" Type="http://schemas.openxmlformats.org/officeDocument/2006/relationships/oleObject" Target="../embeddings/oleObject91.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93.wmf"/><Relationship Id="rId5" Type="http://schemas.openxmlformats.org/officeDocument/2006/relationships/oleObject" Target="../embeddings/oleObject90.bin"/><Relationship Id="rId4" Type="http://schemas.openxmlformats.org/officeDocument/2006/relationships/image" Target="../media/image92.wmf"/></Relationships>
</file>

<file path=ppt/slides/_rels/slide23.xml.rels><?xml version="1.0" encoding="UTF-8" standalone="yes"?>
<Relationships xmlns="http://schemas.openxmlformats.org/package/2006/relationships"><Relationship Id="rId8" Type="http://schemas.openxmlformats.org/officeDocument/2006/relationships/image" Target="../media/image97.wmf"/><Relationship Id="rId3" Type="http://schemas.openxmlformats.org/officeDocument/2006/relationships/oleObject" Target="../embeddings/oleObject92.bin"/><Relationship Id="rId7" Type="http://schemas.openxmlformats.org/officeDocument/2006/relationships/oleObject" Target="../embeddings/oleObject94.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96.wmf"/><Relationship Id="rId5" Type="http://schemas.openxmlformats.org/officeDocument/2006/relationships/oleObject" Target="../embeddings/oleObject93.bin"/><Relationship Id="rId4" Type="http://schemas.openxmlformats.org/officeDocument/2006/relationships/image" Target="../media/image95.wmf"/></Relationships>
</file>

<file path=ppt/slides/_rels/slide24.xml.rels><?xml version="1.0" encoding="UTF-8" standalone="yes"?>
<Relationships xmlns="http://schemas.openxmlformats.org/package/2006/relationships"><Relationship Id="rId8" Type="http://schemas.openxmlformats.org/officeDocument/2006/relationships/image" Target="../media/image100.wmf"/><Relationship Id="rId3" Type="http://schemas.openxmlformats.org/officeDocument/2006/relationships/oleObject" Target="../embeddings/oleObject95.bin"/><Relationship Id="rId7" Type="http://schemas.openxmlformats.org/officeDocument/2006/relationships/oleObject" Target="../embeddings/oleObject97.bin"/><Relationship Id="rId12" Type="http://schemas.openxmlformats.org/officeDocument/2006/relationships/image" Target="../media/image102.w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99.wmf"/><Relationship Id="rId11" Type="http://schemas.openxmlformats.org/officeDocument/2006/relationships/oleObject" Target="../embeddings/oleObject99.bin"/><Relationship Id="rId5" Type="http://schemas.openxmlformats.org/officeDocument/2006/relationships/oleObject" Target="../embeddings/oleObject96.bin"/><Relationship Id="rId10" Type="http://schemas.openxmlformats.org/officeDocument/2006/relationships/image" Target="../media/image101.wmf"/><Relationship Id="rId4" Type="http://schemas.openxmlformats.org/officeDocument/2006/relationships/image" Target="../media/image98.wmf"/><Relationship Id="rId9" Type="http://schemas.openxmlformats.org/officeDocument/2006/relationships/oleObject" Target="../embeddings/oleObject98.bin"/></Relationships>
</file>

<file path=ppt/slides/_rels/slide25.xml.rels><?xml version="1.0" encoding="UTF-8" standalone="yes"?>
<Relationships xmlns="http://schemas.openxmlformats.org/package/2006/relationships"><Relationship Id="rId8" Type="http://schemas.openxmlformats.org/officeDocument/2006/relationships/image" Target="../media/image105.wmf"/><Relationship Id="rId3" Type="http://schemas.openxmlformats.org/officeDocument/2006/relationships/oleObject" Target="../embeddings/oleObject100.bin"/><Relationship Id="rId7" Type="http://schemas.openxmlformats.org/officeDocument/2006/relationships/oleObject" Target="../embeddings/oleObject102.bin"/><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04.wmf"/><Relationship Id="rId5" Type="http://schemas.openxmlformats.org/officeDocument/2006/relationships/oleObject" Target="../embeddings/oleObject101.bin"/><Relationship Id="rId4" Type="http://schemas.openxmlformats.org/officeDocument/2006/relationships/image" Target="../media/image103.wmf"/></Relationships>
</file>

<file path=ppt/slides/_rels/slide26.xml.rels><?xml version="1.0" encoding="UTF-8" standalone="yes"?>
<Relationships xmlns="http://schemas.openxmlformats.org/package/2006/relationships"><Relationship Id="rId8" Type="http://schemas.openxmlformats.org/officeDocument/2006/relationships/image" Target="../media/image108.wmf"/><Relationship Id="rId3" Type="http://schemas.openxmlformats.org/officeDocument/2006/relationships/oleObject" Target="../embeddings/oleObject103.bin"/><Relationship Id="rId7" Type="http://schemas.openxmlformats.org/officeDocument/2006/relationships/oleObject" Target="../embeddings/oleObject105.bin"/><Relationship Id="rId12" Type="http://schemas.openxmlformats.org/officeDocument/2006/relationships/image" Target="../media/image110.w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07.emf"/><Relationship Id="rId11" Type="http://schemas.openxmlformats.org/officeDocument/2006/relationships/oleObject" Target="../embeddings/oleObject107.bin"/><Relationship Id="rId5" Type="http://schemas.openxmlformats.org/officeDocument/2006/relationships/oleObject" Target="../embeddings/oleObject104.bin"/><Relationship Id="rId10" Type="http://schemas.openxmlformats.org/officeDocument/2006/relationships/image" Target="../media/image109.wmf"/><Relationship Id="rId4" Type="http://schemas.openxmlformats.org/officeDocument/2006/relationships/image" Target="../media/image106.wmf"/><Relationship Id="rId9" Type="http://schemas.openxmlformats.org/officeDocument/2006/relationships/oleObject" Target="../embeddings/oleObject106.bin"/></Relationships>
</file>

<file path=ppt/slides/_rels/slide27.xml.rels><?xml version="1.0" encoding="UTF-8" standalone="yes"?>
<Relationships xmlns="http://schemas.openxmlformats.org/package/2006/relationships"><Relationship Id="rId8" Type="http://schemas.openxmlformats.org/officeDocument/2006/relationships/image" Target="../media/image113.wmf"/><Relationship Id="rId13" Type="http://schemas.openxmlformats.org/officeDocument/2006/relationships/oleObject" Target="../embeddings/oleObject113.bin"/><Relationship Id="rId18" Type="http://schemas.openxmlformats.org/officeDocument/2006/relationships/image" Target="../media/image118.wmf"/><Relationship Id="rId3" Type="http://schemas.openxmlformats.org/officeDocument/2006/relationships/oleObject" Target="../embeddings/oleObject108.bin"/><Relationship Id="rId7" Type="http://schemas.openxmlformats.org/officeDocument/2006/relationships/oleObject" Target="../embeddings/oleObject110.bin"/><Relationship Id="rId12" Type="http://schemas.openxmlformats.org/officeDocument/2006/relationships/image" Target="../media/image115.wmf"/><Relationship Id="rId17" Type="http://schemas.openxmlformats.org/officeDocument/2006/relationships/oleObject" Target="../embeddings/oleObject115.bin"/><Relationship Id="rId2" Type="http://schemas.openxmlformats.org/officeDocument/2006/relationships/notesSlide" Target="../notesSlides/notesSlide16.xml"/><Relationship Id="rId16" Type="http://schemas.openxmlformats.org/officeDocument/2006/relationships/image" Target="../media/image117.wmf"/><Relationship Id="rId1" Type="http://schemas.openxmlformats.org/officeDocument/2006/relationships/slideLayout" Target="../slideLayouts/slideLayout7.xml"/><Relationship Id="rId6" Type="http://schemas.openxmlformats.org/officeDocument/2006/relationships/image" Target="../media/image112.wmf"/><Relationship Id="rId11" Type="http://schemas.openxmlformats.org/officeDocument/2006/relationships/oleObject" Target="../embeddings/oleObject112.bin"/><Relationship Id="rId5" Type="http://schemas.openxmlformats.org/officeDocument/2006/relationships/oleObject" Target="../embeddings/oleObject109.bin"/><Relationship Id="rId15" Type="http://schemas.openxmlformats.org/officeDocument/2006/relationships/oleObject" Target="../embeddings/oleObject114.bin"/><Relationship Id="rId10" Type="http://schemas.openxmlformats.org/officeDocument/2006/relationships/image" Target="../media/image114.wmf"/><Relationship Id="rId4" Type="http://schemas.openxmlformats.org/officeDocument/2006/relationships/image" Target="../media/image111.wmf"/><Relationship Id="rId9" Type="http://schemas.openxmlformats.org/officeDocument/2006/relationships/oleObject" Target="../embeddings/oleObject111.bin"/><Relationship Id="rId14" Type="http://schemas.openxmlformats.org/officeDocument/2006/relationships/image" Target="../media/image116.wmf"/></Relationships>
</file>

<file path=ppt/slides/_rels/slide28.xml.rels><?xml version="1.0" encoding="UTF-8" standalone="yes"?>
<Relationships xmlns="http://schemas.openxmlformats.org/package/2006/relationships"><Relationship Id="rId8" Type="http://schemas.openxmlformats.org/officeDocument/2006/relationships/image" Target="../media/image121.wmf"/><Relationship Id="rId3" Type="http://schemas.openxmlformats.org/officeDocument/2006/relationships/oleObject" Target="../embeddings/oleObject116.bin"/><Relationship Id="rId7" Type="http://schemas.openxmlformats.org/officeDocument/2006/relationships/oleObject" Target="../embeddings/oleObject118.bin"/><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20.wmf"/><Relationship Id="rId5" Type="http://schemas.openxmlformats.org/officeDocument/2006/relationships/oleObject" Target="../embeddings/oleObject117.bin"/><Relationship Id="rId10" Type="http://schemas.openxmlformats.org/officeDocument/2006/relationships/image" Target="../media/image122.wmf"/><Relationship Id="rId4" Type="http://schemas.openxmlformats.org/officeDocument/2006/relationships/image" Target="../media/image119.wmf"/><Relationship Id="rId9" Type="http://schemas.openxmlformats.org/officeDocument/2006/relationships/oleObject" Target="../embeddings/oleObject119.bin"/></Relationships>
</file>

<file path=ppt/slides/_rels/slide29.xml.rels><?xml version="1.0" encoding="UTF-8" standalone="yes"?>
<Relationships xmlns="http://schemas.openxmlformats.org/package/2006/relationships"><Relationship Id="rId8" Type="http://schemas.openxmlformats.org/officeDocument/2006/relationships/image" Target="../media/image125.wmf"/><Relationship Id="rId3" Type="http://schemas.openxmlformats.org/officeDocument/2006/relationships/oleObject" Target="../embeddings/oleObject120.bin"/><Relationship Id="rId7" Type="http://schemas.openxmlformats.org/officeDocument/2006/relationships/oleObject" Target="../embeddings/oleObject122.bin"/><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24.wmf"/><Relationship Id="rId5" Type="http://schemas.openxmlformats.org/officeDocument/2006/relationships/oleObject" Target="../embeddings/oleObject121.bin"/><Relationship Id="rId4" Type="http://schemas.openxmlformats.org/officeDocument/2006/relationships/image" Target="../media/image123.wmf"/></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4.emf"/><Relationship Id="rId18" Type="http://schemas.openxmlformats.org/officeDocument/2006/relationships/customXml" Target="../ink/ink2.xml"/><Relationship Id="rId3" Type="http://schemas.openxmlformats.org/officeDocument/2006/relationships/image" Target="../media/image9.wmf"/><Relationship Id="rId7" Type="http://schemas.openxmlformats.org/officeDocument/2006/relationships/image" Target="../media/image11.wmf"/><Relationship Id="rId12" Type="http://schemas.openxmlformats.org/officeDocument/2006/relationships/oleObject" Target="../embeddings/oleObject14.bin"/><Relationship Id="rId17" Type="http://schemas.openxmlformats.org/officeDocument/2006/relationships/image" Target="../media/image16.png"/><Relationship Id="rId2" Type="http://schemas.openxmlformats.org/officeDocument/2006/relationships/oleObject" Target="../embeddings/oleObject9.bin"/><Relationship Id="rId16" Type="http://schemas.openxmlformats.org/officeDocument/2006/relationships/customXml" Target="../ink/ink1.xml"/><Relationship Id="rId1" Type="http://schemas.openxmlformats.org/officeDocument/2006/relationships/slideLayout" Target="../slideLayouts/slideLayout7.xml"/><Relationship Id="rId6" Type="http://schemas.openxmlformats.org/officeDocument/2006/relationships/oleObject" Target="../embeddings/oleObject11.bin"/><Relationship Id="rId11" Type="http://schemas.openxmlformats.org/officeDocument/2006/relationships/image" Target="../media/image13.wmf"/><Relationship Id="rId5" Type="http://schemas.openxmlformats.org/officeDocument/2006/relationships/image" Target="../media/image10.wmf"/><Relationship Id="rId15" Type="http://schemas.openxmlformats.org/officeDocument/2006/relationships/image" Target="../media/image15.wmf"/><Relationship Id="rId10" Type="http://schemas.openxmlformats.org/officeDocument/2006/relationships/oleObject" Target="../embeddings/oleObject13.bin"/><Relationship Id="rId19" Type="http://schemas.openxmlformats.org/officeDocument/2006/relationships/image" Target="../media/image17.png"/><Relationship Id="rId4" Type="http://schemas.openxmlformats.org/officeDocument/2006/relationships/oleObject" Target="../embeddings/oleObject10.bin"/><Relationship Id="rId9" Type="http://schemas.openxmlformats.org/officeDocument/2006/relationships/image" Target="../media/image12.wmf"/><Relationship Id="rId14" Type="http://schemas.openxmlformats.org/officeDocument/2006/relationships/oleObject" Target="../embeddings/oleObject15.bin"/></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23.bin"/><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26.emf"/></Relationships>
</file>

<file path=ppt/slides/_rels/slide31.xml.rels><?xml version="1.0" encoding="UTF-8" standalone="yes"?>
<Relationships xmlns="http://schemas.openxmlformats.org/package/2006/relationships"><Relationship Id="rId8" Type="http://schemas.openxmlformats.org/officeDocument/2006/relationships/image" Target="../media/image129.wmf"/><Relationship Id="rId3" Type="http://schemas.openxmlformats.org/officeDocument/2006/relationships/oleObject" Target="../embeddings/oleObject124.bin"/><Relationship Id="rId7" Type="http://schemas.openxmlformats.org/officeDocument/2006/relationships/oleObject" Target="../embeddings/oleObject126.bin"/><Relationship Id="rId12" Type="http://schemas.openxmlformats.org/officeDocument/2006/relationships/image" Target="../media/image131.emf"/><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28.wmf"/><Relationship Id="rId11" Type="http://schemas.openxmlformats.org/officeDocument/2006/relationships/oleObject" Target="../embeddings/oleObject128.bin"/><Relationship Id="rId5" Type="http://schemas.openxmlformats.org/officeDocument/2006/relationships/oleObject" Target="../embeddings/oleObject125.bin"/><Relationship Id="rId10" Type="http://schemas.openxmlformats.org/officeDocument/2006/relationships/image" Target="../media/image130.emf"/><Relationship Id="rId4" Type="http://schemas.openxmlformats.org/officeDocument/2006/relationships/image" Target="../media/image127.emf"/><Relationship Id="rId9" Type="http://schemas.openxmlformats.org/officeDocument/2006/relationships/oleObject" Target="../embeddings/oleObject127.bin"/></Relationships>
</file>

<file path=ppt/slides/_rels/slide32.xml.rels><?xml version="1.0" encoding="UTF-8" standalone="yes"?>
<Relationships xmlns="http://schemas.openxmlformats.org/package/2006/relationships"><Relationship Id="rId8" Type="http://schemas.openxmlformats.org/officeDocument/2006/relationships/image" Target="../media/image135.emf"/><Relationship Id="rId3" Type="http://schemas.openxmlformats.org/officeDocument/2006/relationships/image" Target="../media/image132.png"/><Relationship Id="rId7" Type="http://schemas.openxmlformats.org/officeDocument/2006/relationships/oleObject" Target="../embeddings/oleObject130.bin"/><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34.emf"/><Relationship Id="rId5" Type="http://schemas.openxmlformats.org/officeDocument/2006/relationships/oleObject" Target="../embeddings/oleObject129.bin"/><Relationship Id="rId10" Type="http://schemas.openxmlformats.org/officeDocument/2006/relationships/image" Target="../media/image135.png"/><Relationship Id="rId4" Type="http://schemas.openxmlformats.org/officeDocument/2006/relationships/image" Target="../media/image133.png"/><Relationship Id="rId9" Type="http://schemas.openxmlformats.org/officeDocument/2006/relationships/customXml" Target="../ink/ink7.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31.bin"/><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37.wmf"/><Relationship Id="rId5" Type="http://schemas.openxmlformats.org/officeDocument/2006/relationships/oleObject" Target="../embeddings/oleObject132.bin"/><Relationship Id="rId4" Type="http://schemas.openxmlformats.org/officeDocument/2006/relationships/image" Target="../media/image136.emf"/></Relationships>
</file>

<file path=ppt/slides/_rels/slide34.xml.rels><?xml version="1.0" encoding="UTF-8" standalone="yes"?>
<Relationships xmlns="http://schemas.openxmlformats.org/package/2006/relationships"><Relationship Id="rId8" Type="http://schemas.openxmlformats.org/officeDocument/2006/relationships/image" Target="../media/image140.wmf"/><Relationship Id="rId13" Type="http://schemas.openxmlformats.org/officeDocument/2006/relationships/oleObject" Target="../embeddings/oleObject138.bin"/><Relationship Id="rId18" Type="http://schemas.openxmlformats.org/officeDocument/2006/relationships/image" Target="../media/image145.wmf"/><Relationship Id="rId3" Type="http://schemas.openxmlformats.org/officeDocument/2006/relationships/oleObject" Target="../embeddings/oleObject133.bin"/><Relationship Id="rId7" Type="http://schemas.openxmlformats.org/officeDocument/2006/relationships/oleObject" Target="../embeddings/oleObject135.bin"/><Relationship Id="rId12" Type="http://schemas.openxmlformats.org/officeDocument/2006/relationships/image" Target="../media/image142.wmf"/><Relationship Id="rId17" Type="http://schemas.openxmlformats.org/officeDocument/2006/relationships/oleObject" Target="../embeddings/oleObject140.bin"/><Relationship Id="rId2" Type="http://schemas.openxmlformats.org/officeDocument/2006/relationships/image" Target="../media/image137.png"/><Relationship Id="rId16" Type="http://schemas.openxmlformats.org/officeDocument/2006/relationships/image" Target="../media/image144.wmf"/><Relationship Id="rId1" Type="http://schemas.openxmlformats.org/officeDocument/2006/relationships/slideLayout" Target="../slideLayouts/slideLayout7.xml"/><Relationship Id="rId6" Type="http://schemas.openxmlformats.org/officeDocument/2006/relationships/image" Target="../media/image139.wmf"/><Relationship Id="rId11" Type="http://schemas.openxmlformats.org/officeDocument/2006/relationships/oleObject" Target="../embeddings/oleObject137.bin"/><Relationship Id="rId5" Type="http://schemas.openxmlformats.org/officeDocument/2006/relationships/oleObject" Target="../embeddings/oleObject134.bin"/><Relationship Id="rId15" Type="http://schemas.openxmlformats.org/officeDocument/2006/relationships/oleObject" Target="../embeddings/oleObject139.bin"/><Relationship Id="rId10" Type="http://schemas.openxmlformats.org/officeDocument/2006/relationships/image" Target="../media/image141.wmf"/><Relationship Id="rId4" Type="http://schemas.openxmlformats.org/officeDocument/2006/relationships/image" Target="../media/image138.wmf"/><Relationship Id="rId9" Type="http://schemas.openxmlformats.org/officeDocument/2006/relationships/oleObject" Target="../embeddings/oleObject136.bin"/><Relationship Id="rId14" Type="http://schemas.openxmlformats.org/officeDocument/2006/relationships/image" Target="../media/image143.wmf"/></Relationships>
</file>

<file path=ppt/slides/_rels/slide35.xml.rels><?xml version="1.0" encoding="UTF-8" standalone="yes"?>
<Relationships xmlns="http://schemas.openxmlformats.org/package/2006/relationships"><Relationship Id="rId8" Type="http://schemas.openxmlformats.org/officeDocument/2006/relationships/image" Target="../media/image148.wmf"/><Relationship Id="rId3" Type="http://schemas.openxmlformats.org/officeDocument/2006/relationships/oleObject" Target="../embeddings/oleObject141.bin"/><Relationship Id="rId7" Type="http://schemas.openxmlformats.org/officeDocument/2006/relationships/oleObject" Target="../embeddings/oleObject143.bin"/><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47.wmf"/><Relationship Id="rId5" Type="http://schemas.openxmlformats.org/officeDocument/2006/relationships/oleObject" Target="../embeddings/oleObject142.bin"/><Relationship Id="rId4" Type="http://schemas.openxmlformats.org/officeDocument/2006/relationships/image" Target="../media/image146.wmf"/><Relationship Id="rId9" Type="http://schemas.openxmlformats.org/officeDocument/2006/relationships/image" Target="../media/image149.png"/></Relationships>
</file>

<file path=ppt/slides/_rels/slide36.xml.rels><?xml version="1.0" encoding="UTF-8" standalone="yes"?>
<Relationships xmlns="http://schemas.openxmlformats.org/package/2006/relationships"><Relationship Id="rId8" Type="http://schemas.openxmlformats.org/officeDocument/2006/relationships/image" Target="../media/image153.png"/><Relationship Id="rId3" Type="http://schemas.openxmlformats.org/officeDocument/2006/relationships/oleObject" Target="../embeddings/oleObject144.bin"/><Relationship Id="rId7" Type="http://schemas.openxmlformats.org/officeDocument/2006/relationships/image" Target="../media/image152.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51.wmf"/><Relationship Id="rId5" Type="http://schemas.openxmlformats.org/officeDocument/2006/relationships/oleObject" Target="../embeddings/oleObject145.bin"/><Relationship Id="rId4" Type="http://schemas.openxmlformats.org/officeDocument/2006/relationships/image" Target="../media/image150.wmf"/><Relationship Id="rId9" Type="http://schemas.openxmlformats.org/officeDocument/2006/relationships/image" Target="../media/image154.png"/></Relationships>
</file>

<file path=ppt/slides/_rels/slide37.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155.png"/><Relationship Id="rId7" Type="http://schemas.openxmlformats.org/officeDocument/2006/relationships/image" Target="../media/image159.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58.png"/><Relationship Id="rId5" Type="http://schemas.openxmlformats.org/officeDocument/2006/relationships/image" Target="../media/image157.png"/><Relationship Id="rId4" Type="http://schemas.openxmlformats.org/officeDocument/2006/relationships/image" Target="../media/image156.png"/></Relationships>
</file>

<file path=ppt/slides/_rels/slide38.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62.png"/></Relationships>
</file>

<file path=ppt/slides/_rels/slide39.xml.rels><?xml version="1.0" encoding="UTF-8" standalone="yes"?>
<Relationships xmlns="http://schemas.openxmlformats.org/package/2006/relationships"><Relationship Id="rId8" Type="http://schemas.openxmlformats.org/officeDocument/2006/relationships/image" Target="../media/image165.wmf"/><Relationship Id="rId3" Type="http://schemas.openxmlformats.org/officeDocument/2006/relationships/oleObject" Target="../embeddings/oleObject146.bin"/><Relationship Id="rId7" Type="http://schemas.openxmlformats.org/officeDocument/2006/relationships/oleObject" Target="../embeddings/oleObject148.bin"/><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164.wmf"/><Relationship Id="rId5" Type="http://schemas.openxmlformats.org/officeDocument/2006/relationships/oleObject" Target="../embeddings/oleObject147.bin"/><Relationship Id="rId10" Type="http://schemas.openxmlformats.org/officeDocument/2006/relationships/image" Target="../media/image166.wmf"/><Relationship Id="rId4" Type="http://schemas.openxmlformats.org/officeDocument/2006/relationships/image" Target="../media/image163.wmf"/><Relationship Id="rId9" Type="http://schemas.openxmlformats.org/officeDocument/2006/relationships/oleObject" Target="../embeddings/oleObject149.bin"/></Relationships>
</file>

<file path=ppt/slides/_rels/slide4.xml.rels><?xml version="1.0" encoding="UTF-8" standalone="yes"?>
<Relationships xmlns="http://schemas.openxmlformats.org/package/2006/relationships"><Relationship Id="rId3" Type="http://schemas.openxmlformats.org/officeDocument/2006/relationships/image" Target="../media/image16.wmf"/><Relationship Id="rId7" Type="http://schemas.openxmlformats.org/officeDocument/2006/relationships/image" Target="../media/image18.wmf"/><Relationship Id="rId2" Type="http://schemas.openxmlformats.org/officeDocument/2006/relationships/oleObject" Target="../embeddings/oleObject16.bin"/><Relationship Id="rId1" Type="http://schemas.openxmlformats.org/officeDocument/2006/relationships/slideLayout" Target="../slideLayouts/slideLayout7.xml"/><Relationship Id="rId6" Type="http://schemas.openxmlformats.org/officeDocument/2006/relationships/oleObject" Target="../embeddings/oleObject18.bin"/><Relationship Id="rId5" Type="http://schemas.openxmlformats.org/officeDocument/2006/relationships/image" Target="../media/image17.wmf"/><Relationship Id="rId4" Type="http://schemas.openxmlformats.org/officeDocument/2006/relationships/oleObject" Target="../embeddings/oleObject17.bin"/></Relationships>
</file>

<file path=ppt/slides/_rels/slide40.xml.rels><?xml version="1.0" encoding="UTF-8" standalone="yes"?>
<Relationships xmlns="http://schemas.openxmlformats.org/package/2006/relationships"><Relationship Id="rId8" Type="http://schemas.openxmlformats.org/officeDocument/2006/relationships/image" Target="../media/image169.png"/><Relationship Id="rId13" Type="http://schemas.openxmlformats.org/officeDocument/2006/relationships/oleObject" Target="../embeddings/oleObject155.bin"/><Relationship Id="rId3" Type="http://schemas.openxmlformats.org/officeDocument/2006/relationships/oleObject" Target="../embeddings/oleObject150.bin"/><Relationship Id="rId7" Type="http://schemas.openxmlformats.org/officeDocument/2006/relationships/oleObject" Target="../embeddings/oleObject152.bin"/><Relationship Id="rId12" Type="http://schemas.openxmlformats.org/officeDocument/2006/relationships/image" Target="../media/image171.png"/><Relationship Id="rId2" Type="http://schemas.openxmlformats.org/officeDocument/2006/relationships/notesSlide" Target="../notesSlides/notesSlide28.xml"/><Relationship Id="rId16" Type="http://schemas.openxmlformats.org/officeDocument/2006/relationships/image" Target="../media/image173.wmf"/><Relationship Id="rId1" Type="http://schemas.openxmlformats.org/officeDocument/2006/relationships/slideLayout" Target="../slideLayouts/slideLayout7.xml"/><Relationship Id="rId6" Type="http://schemas.openxmlformats.org/officeDocument/2006/relationships/image" Target="../media/image168.png"/><Relationship Id="rId11" Type="http://schemas.openxmlformats.org/officeDocument/2006/relationships/oleObject" Target="../embeddings/oleObject154.bin"/><Relationship Id="rId5" Type="http://schemas.openxmlformats.org/officeDocument/2006/relationships/oleObject" Target="../embeddings/oleObject151.bin"/><Relationship Id="rId15" Type="http://schemas.openxmlformats.org/officeDocument/2006/relationships/oleObject" Target="../embeddings/oleObject156.bin"/><Relationship Id="rId10" Type="http://schemas.openxmlformats.org/officeDocument/2006/relationships/image" Target="../media/image170.png"/><Relationship Id="rId4" Type="http://schemas.openxmlformats.org/officeDocument/2006/relationships/image" Target="../media/image167.wmf"/><Relationship Id="rId9" Type="http://schemas.openxmlformats.org/officeDocument/2006/relationships/oleObject" Target="../embeddings/oleObject153.bin"/><Relationship Id="rId14" Type="http://schemas.openxmlformats.org/officeDocument/2006/relationships/image" Target="../media/image172.wmf"/></Relationships>
</file>

<file path=ppt/slides/_rels/slide41.xml.rels><?xml version="1.0" encoding="UTF-8" standalone="yes"?>
<Relationships xmlns="http://schemas.openxmlformats.org/package/2006/relationships"><Relationship Id="rId8" Type="http://schemas.openxmlformats.org/officeDocument/2006/relationships/image" Target="../media/image176.wmf"/><Relationship Id="rId3" Type="http://schemas.openxmlformats.org/officeDocument/2006/relationships/oleObject" Target="../embeddings/oleObject157.bin"/><Relationship Id="rId7" Type="http://schemas.openxmlformats.org/officeDocument/2006/relationships/oleObject" Target="../embeddings/oleObject159.bin"/><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75.wmf"/><Relationship Id="rId5" Type="http://schemas.openxmlformats.org/officeDocument/2006/relationships/oleObject" Target="../embeddings/oleObject158.bin"/><Relationship Id="rId10" Type="http://schemas.openxmlformats.org/officeDocument/2006/relationships/image" Target="../media/image177.wmf"/><Relationship Id="rId4" Type="http://schemas.openxmlformats.org/officeDocument/2006/relationships/image" Target="../media/image174.wmf"/><Relationship Id="rId9" Type="http://schemas.openxmlformats.org/officeDocument/2006/relationships/oleObject" Target="../embeddings/oleObject160.bin"/></Relationships>
</file>

<file path=ppt/slides/_rels/slide42.xml.rels><?xml version="1.0" encoding="UTF-8" standalone="yes"?>
<Relationships xmlns="http://schemas.openxmlformats.org/package/2006/relationships"><Relationship Id="rId8" Type="http://schemas.openxmlformats.org/officeDocument/2006/relationships/image" Target="../media/image180.wmf"/><Relationship Id="rId13" Type="http://schemas.openxmlformats.org/officeDocument/2006/relationships/image" Target="../media/image122.png"/><Relationship Id="rId3" Type="http://schemas.openxmlformats.org/officeDocument/2006/relationships/oleObject" Target="../embeddings/oleObject161.bin"/><Relationship Id="rId7" Type="http://schemas.openxmlformats.org/officeDocument/2006/relationships/oleObject" Target="../embeddings/oleObject163.bin"/><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179.wmf"/><Relationship Id="rId11" Type="http://schemas.openxmlformats.org/officeDocument/2006/relationships/customXml" Target="../ink/ink8.xml"/><Relationship Id="rId5" Type="http://schemas.openxmlformats.org/officeDocument/2006/relationships/oleObject" Target="../embeddings/oleObject162.bin"/><Relationship Id="rId10" Type="http://schemas.openxmlformats.org/officeDocument/2006/relationships/image" Target="../media/image181.wmf"/><Relationship Id="rId4" Type="http://schemas.openxmlformats.org/officeDocument/2006/relationships/image" Target="../media/image178.wmf"/><Relationship Id="rId9" Type="http://schemas.openxmlformats.org/officeDocument/2006/relationships/oleObject" Target="../embeddings/oleObject164.bin"/></Relationships>
</file>

<file path=ppt/slides/_rels/slide43.xml.rels><?xml version="1.0" encoding="UTF-8" standalone="yes"?>
<Relationships xmlns="http://schemas.openxmlformats.org/package/2006/relationships"><Relationship Id="rId8" Type="http://schemas.openxmlformats.org/officeDocument/2006/relationships/image" Target="../media/image184.wmf"/><Relationship Id="rId13" Type="http://schemas.openxmlformats.org/officeDocument/2006/relationships/customXml" Target="../ink/ink9.xml"/><Relationship Id="rId3" Type="http://schemas.openxmlformats.org/officeDocument/2006/relationships/oleObject" Target="../embeddings/oleObject165.bin"/><Relationship Id="rId7" Type="http://schemas.openxmlformats.org/officeDocument/2006/relationships/oleObject" Target="../embeddings/oleObject167.bin"/><Relationship Id="rId12" Type="http://schemas.openxmlformats.org/officeDocument/2006/relationships/image" Target="../media/image186.wmf"/><Relationship Id="rId2" Type="http://schemas.openxmlformats.org/officeDocument/2006/relationships/notesSlide" Target="../notesSlides/notesSlide31.xml"/><Relationship Id="rId16" Type="http://schemas.openxmlformats.org/officeDocument/2006/relationships/image" Target="../media/image187.wmf"/><Relationship Id="rId1" Type="http://schemas.openxmlformats.org/officeDocument/2006/relationships/slideLayout" Target="../slideLayouts/slideLayout7.xml"/><Relationship Id="rId6" Type="http://schemas.openxmlformats.org/officeDocument/2006/relationships/image" Target="../media/image183.wmf"/><Relationship Id="rId11" Type="http://schemas.openxmlformats.org/officeDocument/2006/relationships/oleObject" Target="../embeddings/oleObject169.bin"/><Relationship Id="rId5" Type="http://schemas.openxmlformats.org/officeDocument/2006/relationships/oleObject" Target="../embeddings/oleObject166.bin"/><Relationship Id="rId15" Type="http://schemas.openxmlformats.org/officeDocument/2006/relationships/oleObject" Target="../embeddings/oleObject170.bin"/><Relationship Id="rId10" Type="http://schemas.openxmlformats.org/officeDocument/2006/relationships/image" Target="../media/image185.wmf"/><Relationship Id="rId4" Type="http://schemas.openxmlformats.org/officeDocument/2006/relationships/image" Target="../media/image182.wmf"/><Relationship Id="rId9" Type="http://schemas.openxmlformats.org/officeDocument/2006/relationships/oleObject" Target="../embeddings/oleObject168.bin"/><Relationship Id="rId14" Type="http://schemas.openxmlformats.org/officeDocument/2006/relationships/image" Target="../media/image187.png"/></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71.bin"/><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88.wmf"/></Relationships>
</file>

<file path=ppt/slides/_rels/slide45.xml.rels><?xml version="1.0" encoding="UTF-8" standalone="yes"?>
<Relationships xmlns="http://schemas.openxmlformats.org/package/2006/relationships"><Relationship Id="rId8" Type="http://schemas.openxmlformats.org/officeDocument/2006/relationships/image" Target="../media/image191.wmf"/><Relationship Id="rId13" Type="http://schemas.openxmlformats.org/officeDocument/2006/relationships/oleObject" Target="../embeddings/oleObject177.bin"/><Relationship Id="rId18" Type="http://schemas.openxmlformats.org/officeDocument/2006/relationships/image" Target="../media/image196.wmf"/><Relationship Id="rId3" Type="http://schemas.openxmlformats.org/officeDocument/2006/relationships/oleObject" Target="../embeddings/oleObject172.bin"/><Relationship Id="rId7" Type="http://schemas.openxmlformats.org/officeDocument/2006/relationships/oleObject" Target="../embeddings/oleObject174.bin"/><Relationship Id="rId12" Type="http://schemas.openxmlformats.org/officeDocument/2006/relationships/image" Target="../media/image193.wmf"/><Relationship Id="rId17" Type="http://schemas.openxmlformats.org/officeDocument/2006/relationships/oleObject" Target="../embeddings/oleObject179.bin"/><Relationship Id="rId2" Type="http://schemas.openxmlformats.org/officeDocument/2006/relationships/notesSlide" Target="../notesSlides/notesSlide33.xml"/><Relationship Id="rId16" Type="http://schemas.openxmlformats.org/officeDocument/2006/relationships/image" Target="../media/image195.wmf"/><Relationship Id="rId1" Type="http://schemas.openxmlformats.org/officeDocument/2006/relationships/slideLayout" Target="../slideLayouts/slideLayout7.xml"/><Relationship Id="rId6" Type="http://schemas.openxmlformats.org/officeDocument/2006/relationships/image" Target="../media/image190.wmf"/><Relationship Id="rId11" Type="http://schemas.openxmlformats.org/officeDocument/2006/relationships/oleObject" Target="../embeddings/oleObject176.bin"/><Relationship Id="rId5" Type="http://schemas.openxmlformats.org/officeDocument/2006/relationships/oleObject" Target="../embeddings/oleObject173.bin"/><Relationship Id="rId15" Type="http://schemas.openxmlformats.org/officeDocument/2006/relationships/oleObject" Target="../embeddings/oleObject178.bin"/><Relationship Id="rId10" Type="http://schemas.openxmlformats.org/officeDocument/2006/relationships/image" Target="../media/image192.wmf"/><Relationship Id="rId4" Type="http://schemas.openxmlformats.org/officeDocument/2006/relationships/image" Target="../media/image189.wmf"/><Relationship Id="rId9" Type="http://schemas.openxmlformats.org/officeDocument/2006/relationships/oleObject" Target="../embeddings/oleObject175.bin"/><Relationship Id="rId14" Type="http://schemas.openxmlformats.org/officeDocument/2006/relationships/image" Target="../media/image194.wmf"/></Relationships>
</file>

<file path=ppt/slides/_rels/slide46.xml.rels><?xml version="1.0" encoding="UTF-8" standalone="yes"?>
<Relationships xmlns="http://schemas.openxmlformats.org/package/2006/relationships"><Relationship Id="rId8" Type="http://schemas.openxmlformats.org/officeDocument/2006/relationships/image" Target="../media/image199.wmf"/><Relationship Id="rId13" Type="http://schemas.openxmlformats.org/officeDocument/2006/relationships/oleObject" Target="../embeddings/oleObject185.bin"/><Relationship Id="rId18" Type="http://schemas.openxmlformats.org/officeDocument/2006/relationships/image" Target="../media/image204.wmf"/><Relationship Id="rId3" Type="http://schemas.openxmlformats.org/officeDocument/2006/relationships/oleObject" Target="../embeddings/oleObject180.bin"/><Relationship Id="rId7" Type="http://schemas.openxmlformats.org/officeDocument/2006/relationships/oleObject" Target="../embeddings/oleObject182.bin"/><Relationship Id="rId12" Type="http://schemas.openxmlformats.org/officeDocument/2006/relationships/image" Target="../media/image201.wmf"/><Relationship Id="rId17" Type="http://schemas.openxmlformats.org/officeDocument/2006/relationships/oleObject" Target="../embeddings/oleObject187.bin"/><Relationship Id="rId2" Type="http://schemas.openxmlformats.org/officeDocument/2006/relationships/notesSlide" Target="../notesSlides/notesSlide34.xml"/><Relationship Id="rId16" Type="http://schemas.openxmlformats.org/officeDocument/2006/relationships/image" Target="../media/image203.wmf"/><Relationship Id="rId20" Type="http://schemas.openxmlformats.org/officeDocument/2006/relationships/image" Target="../media/image205.wmf"/><Relationship Id="rId1" Type="http://schemas.openxmlformats.org/officeDocument/2006/relationships/slideLayout" Target="../slideLayouts/slideLayout7.xml"/><Relationship Id="rId6" Type="http://schemas.openxmlformats.org/officeDocument/2006/relationships/image" Target="../media/image198.wmf"/><Relationship Id="rId11" Type="http://schemas.openxmlformats.org/officeDocument/2006/relationships/oleObject" Target="../embeddings/oleObject184.bin"/><Relationship Id="rId5" Type="http://schemas.openxmlformats.org/officeDocument/2006/relationships/oleObject" Target="../embeddings/oleObject181.bin"/><Relationship Id="rId15" Type="http://schemas.openxmlformats.org/officeDocument/2006/relationships/oleObject" Target="../embeddings/oleObject186.bin"/><Relationship Id="rId10" Type="http://schemas.openxmlformats.org/officeDocument/2006/relationships/image" Target="../media/image200.wmf"/><Relationship Id="rId19" Type="http://schemas.openxmlformats.org/officeDocument/2006/relationships/oleObject" Target="../embeddings/oleObject188.bin"/><Relationship Id="rId4" Type="http://schemas.openxmlformats.org/officeDocument/2006/relationships/image" Target="../media/image197.wmf"/><Relationship Id="rId9" Type="http://schemas.openxmlformats.org/officeDocument/2006/relationships/oleObject" Target="../embeddings/oleObject183.bin"/><Relationship Id="rId14" Type="http://schemas.openxmlformats.org/officeDocument/2006/relationships/image" Target="../media/image202.wmf"/></Relationships>
</file>

<file path=ppt/slides/_rels/slide47.xml.rels><?xml version="1.0" encoding="UTF-8" standalone="yes"?>
<Relationships xmlns="http://schemas.openxmlformats.org/package/2006/relationships"><Relationship Id="rId8" Type="http://schemas.openxmlformats.org/officeDocument/2006/relationships/image" Target="../media/image208.png"/><Relationship Id="rId13" Type="http://schemas.openxmlformats.org/officeDocument/2006/relationships/oleObject" Target="../embeddings/oleObject194.bin"/><Relationship Id="rId18" Type="http://schemas.openxmlformats.org/officeDocument/2006/relationships/image" Target="../media/image213.wmf"/><Relationship Id="rId26" Type="http://schemas.openxmlformats.org/officeDocument/2006/relationships/oleObject" Target="../embeddings/oleObject198.bin"/><Relationship Id="rId3" Type="http://schemas.openxmlformats.org/officeDocument/2006/relationships/oleObject" Target="../embeddings/oleObject189.bin"/><Relationship Id="rId7" Type="http://schemas.openxmlformats.org/officeDocument/2006/relationships/oleObject" Target="../embeddings/oleObject191.bin"/><Relationship Id="rId12" Type="http://schemas.openxmlformats.org/officeDocument/2006/relationships/image" Target="../media/image210.png"/><Relationship Id="rId17" Type="http://schemas.openxmlformats.org/officeDocument/2006/relationships/oleObject" Target="../embeddings/oleObject196.bin"/><Relationship Id="rId25" Type="http://schemas.openxmlformats.org/officeDocument/2006/relationships/image" Target="../media/image214.wmf"/><Relationship Id="rId2" Type="http://schemas.openxmlformats.org/officeDocument/2006/relationships/notesSlide" Target="../notesSlides/notesSlide35.xml"/><Relationship Id="rId16" Type="http://schemas.openxmlformats.org/officeDocument/2006/relationships/image" Target="../media/image212.png"/><Relationship Id="rId1" Type="http://schemas.openxmlformats.org/officeDocument/2006/relationships/slideLayout" Target="../slideLayouts/slideLayout7.xml"/><Relationship Id="rId6" Type="http://schemas.openxmlformats.org/officeDocument/2006/relationships/image" Target="../media/image207.png"/><Relationship Id="rId11" Type="http://schemas.openxmlformats.org/officeDocument/2006/relationships/oleObject" Target="../embeddings/oleObject193.bin"/><Relationship Id="rId24" Type="http://schemas.openxmlformats.org/officeDocument/2006/relationships/oleObject" Target="../embeddings/oleObject197.bin"/><Relationship Id="rId5" Type="http://schemas.openxmlformats.org/officeDocument/2006/relationships/oleObject" Target="../embeddings/oleObject190.bin"/><Relationship Id="rId15" Type="http://schemas.openxmlformats.org/officeDocument/2006/relationships/oleObject" Target="../embeddings/oleObject195.bin"/><Relationship Id="rId23" Type="http://schemas.openxmlformats.org/officeDocument/2006/relationships/image" Target="../media/image164.png"/><Relationship Id="rId10" Type="http://schemas.openxmlformats.org/officeDocument/2006/relationships/image" Target="../media/image209.wmf"/><Relationship Id="rId19" Type="http://schemas.openxmlformats.org/officeDocument/2006/relationships/customXml" Target="../ink/ink10.xml"/><Relationship Id="rId4" Type="http://schemas.openxmlformats.org/officeDocument/2006/relationships/image" Target="../media/image206.wmf"/><Relationship Id="rId9" Type="http://schemas.openxmlformats.org/officeDocument/2006/relationships/oleObject" Target="../embeddings/oleObject192.bin"/><Relationship Id="rId14" Type="http://schemas.openxmlformats.org/officeDocument/2006/relationships/image" Target="../media/image211.wmf"/><Relationship Id="rId27" Type="http://schemas.openxmlformats.org/officeDocument/2006/relationships/image" Target="../media/image215.emf"/></Relationships>
</file>

<file path=ppt/slides/_rels/slide48.xml.rels><?xml version="1.0" encoding="UTF-8" standalone="yes"?>
<Relationships xmlns="http://schemas.openxmlformats.org/package/2006/relationships"><Relationship Id="rId8" Type="http://schemas.openxmlformats.org/officeDocument/2006/relationships/image" Target="../media/image218.wmf"/><Relationship Id="rId13" Type="http://schemas.openxmlformats.org/officeDocument/2006/relationships/image" Target="../media/image221.png"/><Relationship Id="rId3" Type="http://schemas.openxmlformats.org/officeDocument/2006/relationships/oleObject" Target="../embeddings/oleObject199.bin"/><Relationship Id="rId7" Type="http://schemas.openxmlformats.org/officeDocument/2006/relationships/oleObject" Target="../embeddings/oleObject201.bin"/><Relationship Id="rId12" Type="http://schemas.openxmlformats.org/officeDocument/2006/relationships/image" Target="../media/image220.wmf"/><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217.wmf"/><Relationship Id="rId11" Type="http://schemas.openxmlformats.org/officeDocument/2006/relationships/oleObject" Target="../embeddings/oleObject203.bin"/><Relationship Id="rId5" Type="http://schemas.openxmlformats.org/officeDocument/2006/relationships/oleObject" Target="../embeddings/oleObject200.bin"/><Relationship Id="rId10" Type="http://schemas.openxmlformats.org/officeDocument/2006/relationships/image" Target="../media/image219.wmf"/><Relationship Id="rId4" Type="http://schemas.openxmlformats.org/officeDocument/2006/relationships/image" Target="../media/image216.wmf"/><Relationship Id="rId9" Type="http://schemas.openxmlformats.org/officeDocument/2006/relationships/oleObject" Target="../embeddings/oleObject202.bin"/></Relationships>
</file>

<file path=ppt/slides/_rels/slide49.xml.rels><?xml version="1.0" encoding="UTF-8" standalone="yes"?>
<Relationships xmlns="http://schemas.openxmlformats.org/package/2006/relationships"><Relationship Id="rId8" Type="http://schemas.openxmlformats.org/officeDocument/2006/relationships/image" Target="../media/image224.wmf"/><Relationship Id="rId3" Type="http://schemas.openxmlformats.org/officeDocument/2006/relationships/oleObject" Target="../embeddings/oleObject204.bin"/><Relationship Id="rId7" Type="http://schemas.openxmlformats.org/officeDocument/2006/relationships/oleObject" Target="../embeddings/oleObject206.bin"/><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223.wmf"/><Relationship Id="rId5" Type="http://schemas.openxmlformats.org/officeDocument/2006/relationships/oleObject" Target="../embeddings/oleObject205.bin"/><Relationship Id="rId10" Type="http://schemas.openxmlformats.org/officeDocument/2006/relationships/image" Target="../media/image225.wmf"/><Relationship Id="rId4" Type="http://schemas.openxmlformats.org/officeDocument/2006/relationships/image" Target="../media/image222.wmf"/><Relationship Id="rId9" Type="http://schemas.openxmlformats.org/officeDocument/2006/relationships/oleObject" Target="../embeddings/oleObject207.bin"/></Relationships>
</file>

<file path=ppt/slides/_rels/slide5.x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21.wmf"/><Relationship Id="rId2" Type="http://schemas.openxmlformats.org/officeDocument/2006/relationships/oleObject" Target="../embeddings/oleObject19.bin"/><Relationship Id="rId1" Type="http://schemas.openxmlformats.org/officeDocument/2006/relationships/slideLayout" Target="../slideLayouts/slideLayout7.xml"/><Relationship Id="rId6" Type="http://schemas.openxmlformats.org/officeDocument/2006/relationships/oleObject" Target="../embeddings/oleObject21.bin"/><Relationship Id="rId5" Type="http://schemas.openxmlformats.org/officeDocument/2006/relationships/image" Target="../media/image20.wmf"/><Relationship Id="rId4" Type="http://schemas.openxmlformats.org/officeDocument/2006/relationships/oleObject" Target="../embeddings/oleObject20.bin"/></Relationships>
</file>

<file path=ppt/slides/_rels/slide50.xml.rels><?xml version="1.0" encoding="UTF-8" standalone="yes"?>
<Relationships xmlns="http://schemas.openxmlformats.org/package/2006/relationships"><Relationship Id="rId8" Type="http://schemas.openxmlformats.org/officeDocument/2006/relationships/image" Target="../media/image228.wmf"/><Relationship Id="rId13" Type="http://schemas.openxmlformats.org/officeDocument/2006/relationships/oleObject" Target="../embeddings/oleObject213.bin"/><Relationship Id="rId18" Type="http://schemas.openxmlformats.org/officeDocument/2006/relationships/image" Target="../media/image233.wmf"/><Relationship Id="rId3" Type="http://schemas.openxmlformats.org/officeDocument/2006/relationships/oleObject" Target="../embeddings/oleObject208.bin"/><Relationship Id="rId7" Type="http://schemas.openxmlformats.org/officeDocument/2006/relationships/oleObject" Target="../embeddings/oleObject210.bin"/><Relationship Id="rId12" Type="http://schemas.openxmlformats.org/officeDocument/2006/relationships/image" Target="../media/image230.wmf"/><Relationship Id="rId17" Type="http://schemas.openxmlformats.org/officeDocument/2006/relationships/oleObject" Target="../embeddings/oleObject215.bin"/><Relationship Id="rId2" Type="http://schemas.openxmlformats.org/officeDocument/2006/relationships/notesSlide" Target="../notesSlides/notesSlide38.xml"/><Relationship Id="rId16" Type="http://schemas.openxmlformats.org/officeDocument/2006/relationships/image" Target="../media/image232.wmf"/><Relationship Id="rId1" Type="http://schemas.openxmlformats.org/officeDocument/2006/relationships/slideLayout" Target="../slideLayouts/slideLayout7.xml"/><Relationship Id="rId6" Type="http://schemas.openxmlformats.org/officeDocument/2006/relationships/image" Target="../media/image227.wmf"/><Relationship Id="rId11" Type="http://schemas.openxmlformats.org/officeDocument/2006/relationships/oleObject" Target="../embeddings/oleObject212.bin"/><Relationship Id="rId5" Type="http://schemas.openxmlformats.org/officeDocument/2006/relationships/oleObject" Target="../embeddings/oleObject209.bin"/><Relationship Id="rId15" Type="http://schemas.openxmlformats.org/officeDocument/2006/relationships/oleObject" Target="../embeddings/oleObject214.bin"/><Relationship Id="rId10" Type="http://schemas.openxmlformats.org/officeDocument/2006/relationships/image" Target="../media/image229.wmf"/><Relationship Id="rId4" Type="http://schemas.openxmlformats.org/officeDocument/2006/relationships/image" Target="../media/image226.wmf"/><Relationship Id="rId9" Type="http://schemas.openxmlformats.org/officeDocument/2006/relationships/oleObject" Target="../embeddings/oleObject211.bin"/><Relationship Id="rId14" Type="http://schemas.openxmlformats.org/officeDocument/2006/relationships/image" Target="../media/image231.wmf"/></Relationships>
</file>

<file path=ppt/slides/_rels/slide51.xml.rels><?xml version="1.0" encoding="UTF-8" standalone="yes"?>
<Relationships xmlns="http://schemas.openxmlformats.org/package/2006/relationships"><Relationship Id="rId8" Type="http://schemas.openxmlformats.org/officeDocument/2006/relationships/image" Target="../media/image236.emf"/><Relationship Id="rId3" Type="http://schemas.openxmlformats.org/officeDocument/2006/relationships/oleObject" Target="../embeddings/oleObject216.bin"/><Relationship Id="rId7" Type="http://schemas.openxmlformats.org/officeDocument/2006/relationships/oleObject" Target="../embeddings/oleObject218.bin"/><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235.wmf"/><Relationship Id="rId5" Type="http://schemas.openxmlformats.org/officeDocument/2006/relationships/oleObject" Target="../embeddings/oleObject217.bin"/><Relationship Id="rId4" Type="http://schemas.openxmlformats.org/officeDocument/2006/relationships/image" Target="../media/image234.wmf"/></Relationships>
</file>

<file path=ppt/slides/_rels/slide52.xml.rels><?xml version="1.0" encoding="UTF-8" standalone="yes"?>
<Relationships xmlns="http://schemas.openxmlformats.org/package/2006/relationships"><Relationship Id="rId8" Type="http://schemas.openxmlformats.org/officeDocument/2006/relationships/image" Target="../media/image239.wmf"/><Relationship Id="rId13" Type="http://schemas.openxmlformats.org/officeDocument/2006/relationships/image" Target="../media/image240.wmf"/><Relationship Id="rId18" Type="http://schemas.openxmlformats.org/officeDocument/2006/relationships/oleObject" Target="../embeddings/oleObject225.bin"/><Relationship Id="rId3" Type="http://schemas.openxmlformats.org/officeDocument/2006/relationships/oleObject" Target="../embeddings/oleObject219.bin"/><Relationship Id="rId7" Type="http://schemas.openxmlformats.org/officeDocument/2006/relationships/oleObject" Target="../embeddings/oleObject221.bin"/><Relationship Id="rId12" Type="http://schemas.openxmlformats.org/officeDocument/2006/relationships/oleObject" Target="../embeddings/oleObject222.bin"/><Relationship Id="rId17" Type="http://schemas.openxmlformats.org/officeDocument/2006/relationships/image" Target="../media/image242.wmf"/><Relationship Id="rId2" Type="http://schemas.openxmlformats.org/officeDocument/2006/relationships/notesSlide" Target="../notesSlides/notesSlide40.xml"/><Relationship Id="rId16" Type="http://schemas.openxmlformats.org/officeDocument/2006/relationships/oleObject" Target="../embeddings/oleObject224.bin"/><Relationship Id="rId1" Type="http://schemas.openxmlformats.org/officeDocument/2006/relationships/slideLayout" Target="../slideLayouts/slideLayout7.xml"/><Relationship Id="rId6" Type="http://schemas.openxmlformats.org/officeDocument/2006/relationships/image" Target="../media/image238.wmf"/><Relationship Id="rId11" Type="http://schemas.openxmlformats.org/officeDocument/2006/relationships/image" Target="../media/image2150.png"/><Relationship Id="rId5" Type="http://schemas.openxmlformats.org/officeDocument/2006/relationships/oleObject" Target="../embeddings/oleObject220.bin"/><Relationship Id="rId15" Type="http://schemas.openxmlformats.org/officeDocument/2006/relationships/image" Target="../media/image241.wmf"/><Relationship Id="rId19" Type="http://schemas.openxmlformats.org/officeDocument/2006/relationships/image" Target="../media/image243.wmf"/><Relationship Id="rId4" Type="http://schemas.openxmlformats.org/officeDocument/2006/relationships/image" Target="../media/image237.emf"/><Relationship Id="rId9" Type="http://schemas.openxmlformats.org/officeDocument/2006/relationships/customXml" Target="../ink/ink11.xml"/><Relationship Id="rId14" Type="http://schemas.openxmlformats.org/officeDocument/2006/relationships/oleObject" Target="../embeddings/oleObject223.bin"/></Relationships>
</file>

<file path=ppt/slides/_rels/slide6.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27.bin"/><Relationship Id="rId18" Type="http://schemas.openxmlformats.org/officeDocument/2006/relationships/image" Target="../media/image29.wmf"/><Relationship Id="rId3" Type="http://schemas.openxmlformats.org/officeDocument/2006/relationships/oleObject" Target="../embeddings/oleObject22.bin"/><Relationship Id="rId7" Type="http://schemas.openxmlformats.org/officeDocument/2006/relationships/oleObject" Target="../embeddings/oleObject24.bin"/><Relationship Id="rId12" Type="http://schemas.openxmlformats.org/officeDocument/2006/relationships/image" Target="../media/image26.wmf"/><Relationship Id="rId17" Type="http://schemas.openxmlformats.org/officeDocument/2006/relationships/oleObject" Target="../embeddings/oleObject29.bin"/><Relationship Id="rId2" Type="http://schemas.openxmlformats.org/officeDocument/2006/relationships/notesSlide" Target="../notesSlides/notesSlide1.xml"/><Relationship Id="rId16" Type="http://schemas.openxmlformats.org/officeDocument/2006/relationships/image" Target="../media/image28.emf"/><Relationship Id="rId20" Type="http://schemas.openxmlformats.org/officeDocument/2006/relationships/image" Target="../media/image30.emf"/><Relationship Id="rId1" Type="http://schemas.openxmlformats.org/officeDocument/2006/relationships/slideLayout" Target="../slideLayouts/slideLayout7.xml"/><Relationship Id="rId6" Type="http://schemas.openxmlformats.org/officeDocument/2006/relationships/image" Target="../media/image23.wmf"/><Relationship Id="rId11" Type="http://schemas.openxmlformats.org/officeDocument/2006/relationships/oleObject" Target="../embeddings/oleObject26.bin"/><Relationship Id="rId5" Type="http://schemas.openxmlformats.org/officeDocument/2006/relationships/oleObject" Target="../embeddings/oleObject23.bin"/><Relationship Id="rId15" Type="http://schemas.openxmlformats.org/officeDocument/2006/relationships/oleObject" Target="../embeddings/oleObject28.bin"/><Relationship Id="rId10" Type="http://schemas.openxmlformats.org/officeDocument/2006/relationships/image" Target="../media/image25.wmf"/><Relationship Id="rId19" Type="http://schemas.openxmlformats.org/officeDocument/2006/relationships/oleObject" Target="../embeddings/oleObject30.bin"/><Relationship Id="rId4" Type="http://schemas.openxmlformats.org/officeDocument/2006/relationships/image" Target="../media/image22.wmf"/><Relationship Id="rId9" Type="http://schemas.openxmlformats.org/officeDocument/2006/relationships/oleObject" Target="../embeddings/oleObject25.bin"/><Relationship Id="rId14" Type="http://schemas.openxmlformats.org/officeDocument/2006/relationships/image" Target="../media/image27.wmf"/></Relationships>
</file>

<file path=ppt/slides/_rels/slide7.x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oleObject" Target="../embeddings/oleObject36.bin"/><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35.wmf"/><Relationship Id="rId2" Type="http://schemas.openxmlformats.org/officeDocument/2006/relationships/notesSlide" Target="../notesSlides/notesSlide2.xml"/><Relationship Id="rId16"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32.wmf"/><Relationship Id="rId11" Type="http://schemas.openxmlformats.org/officeDocument/2006/relationships/oleObject" Target="../embeddings/oleObject35.bin"/><Relationship Id="rId5" Type="http://schemas.openxmlformats.org/officeDocument/2006/relationships/oleObject" Target="../embeddings/oleObject32.bin"/><Relationship Id="rId15" Type="http://schemas.openxmlformats.org/officeDocument/2006/relationships/customXml" Target="../ink/ink3.xml"/><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34.bin"/><Relationship Id="rId14" Type="http://schemas.openxmlformats.org/officeDocument/2006/relationships/image" Target="../media/image36.wmf"/></Relationships>
</file>

<file path=ppt/slides/_rels/slide8.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42.bin"/><Relationship Id="rId3" Type="http://schemas.openxmlformats.org/officeDocument/2006/relationships/oleObject" Target="../embeddings/oleObject37.bin"/><Relationship Id="rId7" Type="http://schemas.openxmlformats.org/officeDocument/2006/relationships/oleObject" Target="../embeddings/oleObject39.bin"/><Relationship Id="rId12" Type="http://schemas.openxmlformats.org/officeDocument/2006/relationships/image" Target="../media/image41.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8.wmf"/><Relationship Id="rId11" Type="http://schemas.openxmlformats.org/officeDocument/2006/relationships/oleObject" Target="../embeddings/oleObject41.bin"/><Relationship Id="rId5" Type="http://schemas.openxmlformats.org/officeDocument/2006/relationships/oleObject" Target="../embeddings/oleObject38.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40.bin"/><Relationship Id="rId14" Type="http://schemas.openxmlformats.org/officeDocument/2006/relationships/image" Target="../media/image42.emf"/></Relationships>
</file>

<file path=ppt/slides/_rels/slide9.xml.rels><?xml version="1.0" encoding="UTF-8" standalone="yes"?>
<Relationships xmlns="http://schemas.openxmlformats.org/package/2006/relationships"><Relationship Id="rId8" Type="http://schemas.openxmlformats.org/officeDocument/2006/relationships/image" Target="../media/image45.wmf"/><Relationship Id="rId13" Type="http://schemas.openxmlformats.org/officeDocument/2006/relationships/oleObject" Target="../embeddings/oleObject48.bin"/><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47.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4.wmf"/><Relationship Id="rId11" Type="http://schemas.openxmlformats.org/officeDocument/2006/relationships/oleObject" Target="../embeddings/oleObject47.bin"/><Relationship Id="rId5" Type="http://schemas.openxmlformats.org/officeDocument/2006/relationships/oleObject" Target="../embeddings/oleObject44.bin"/><Relationship Id="rId10" Type="http://schemas.openxmlformats.org/officeDocument/2006/relationships/image" Target="../media/image46.wmf"/><Relationship Id="rId4" Type="http://schemas.openxmlformats.org/officeDocument/2006/relationships/image" Target="../media/image43.wmf"/><Relationship Id="rId9" Type="http://schemas.openxmlformats.org/officeDocument/2006/relationships/oleObject" Target="../embeddings/oleObject46.bin"/><Relationship Id="rId14" Type="http://schemas.openxmlformats.org/officeDocument/2006/relationships/image" Target="../media/image4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062E4-3DD0-4229-A24A-76B916B3A7F4}"/>
              </a:ext>
            </a:extLst>
          </p:cNvPr>
          <p:cNvSpPr txBox="1"/>
          <p:nvPr/>
        </p:nvSpPr>
        <p:spPr>
          <a:xfrm>
            <a:off x="4788085" y="89482"/>
            <a:ext cx="2943675" cy="584775"/>
          </a:xfrm>
          <a:prstGeom prst="rect">
            <a:avLst/>
          </a:prstGeom>
          <a:noFill/>
        </p:spPr>
        <p:txBody>
          <a:bodyPr wrap="square" rtlCol="0">
            <a:spAutoFit/>
          </a:bodyPr>
          <a:lstStyle/>
          <a:p>
            <a:r>
              <a:rPr lang="en-US" sz="3200" b="1" u="sng"/>
              <a:t>Symmetrization</a:t>
            </a:r>
          </a:p>
        </p:txBody>
      </p:sp>
      <p:graphicFrame>
        <p:nvGraphicFramePr>
          <p:cNvPr id="7" name="Object 6">
            <a:extLst>
              <a:ext uri="{FF2B5EF4-FFF2-40B4-BE49-F238E27FC236}">
                <a16:creationId xmlns:a16="http://schemas.microsoft.com/office/drawing/2014/main" id="{268E71CD-DC05-4DF8-848A-19A5A4D30FDC}"/>
              </a:ext>
            </a:extLst>
          </p:cNvPr>
          <p:cNvGraphicFramePr>
            <a:graphicFrameLocks noChangeAspect="1"/>
          </p:cNvGraphicFramePr>
          <p:nvPr>
            <p:extLst>
              <p:ext uri="{D42A27DB-BD31-4B8C-83A1-F6EECF244321}">
                <p14:modId xmlns:p14="http://schemas.microsoft.com/office/powerpoint/2010/main" val="26453427"/>
              </p:ext>
            </p:extLst>
          </p:nvPr>
        </p:nvGraphicFramePr>
        <p:xfrm>
          <a:off x="592138" y="2105025"/>
          <a:ext cx="4665662" cy="646113"/>
        </p:xfrm>
        <a:graphic>
          <a:graphicData uri="http://schemas.openxmlformats.org/presentationml/2006/ole">
            <mc:AlternateContent xmlns:mc="http://schemas.openxmlformats.org/markup-compatibility/2006">
              <mc:Choice xmlns:v="urn:schemas-microsoft-com:vml" Requires="v">
                <p:oleObj name="Equation" r:id="rId2" imgW="3682800" imgH="507960" progId="Equation.DSMT4">
                  <p:embed/>
                </p:oleObj>
              </mc:Choice>
              <mc:Fallback>
                <p:oleObj name="Equation" r:id="rId2" imgW="3682800" imgH="507960" progId="Equation.DSMT4">
                  <p:embed/>
                  <p:pic>
                    <p:nvPicPr>
                      <p:cNvPr id="35" name="Object 34">
                        <a:extLst>
                          <a:ext uri="{FF2B5EF4-FFF2-40B4-BE49-F238E27FC236}">
                            <a16:creationId xmlns:a16="http://schemas.microsoft.com/office/drawing/2014/main" id="{DBB73751-A3CB-4592-8DC9-1F487B649C5B}"/>
                          </a:ext>
                        </a:extLst>
                      </p:cNvPr>
                      <p:cNvPicPr>
                        <a:picLocks noChangeAspect="1" noChangeArrowheads="1"/>
                      </p:cNvPicPr>
                      <p:nvPr/>
                    </p:nvPicPr>
                    <p:blipFill>
                      <a:blip r:embed="rId3"/>
                      <a:srcRect/>
                      <a:stretch>
                        <a:fillRect/>
                      </a:stretch>
                    </p:blipFill>
                    <p:spPr bwMode="auto">
                      <a:xfrm>
                        <a:off x="592138" y="2105025"/>
                        <a:ext cx="4665662" cy="646113"/>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22BA2F30-9508-425E-B586-824F6D8212C1}"/>
              </a:ext>
            </a:extLst>
          </p:cNvPr>
          <p:cNvSpPr txBox="1"/>
          <p:nvPr/>
        </p:nvSpPr>
        <p:spPr>
          <a:xfrm>
            <a:off x="499619" y="887326"/>
            <a:ext cx="11197129" cy="1077218"/>
          </a:xfrm>
          <a:prstGeom prst="rect">
            <a:avLst/>
          </a:prstGeom>
          <a:noFill/>
        </p:spPr>
        <p:txBody>
          <a:bodyPr wrap="square" rtlCol="0">
            <a:spAutoFit/>
          </a:bodyPr>
          <a:lstStyle/>
          <a:p>
            <a:r>
              <a:rPr lang="en-US" sz="1600"/>
              <a:t>Ostensibly we could say that the many-body state vector will exist in the direct product space H</a:t>
            </a:r>
            <a:r>
              <a:rPr lang="en-US" sz="1600" baseline="-25000"/>
              <a:t>1</a:t>
            </a:r>
            <a:r>
              <a:rPr lang="en-US" sz="1600"/>
              <a:t>×H</a:t>
            </a:r>
            <a:r>
              <a:rPr lang="en-US" sz="1600" baseline="-25000"/>
              <a:t>2</a:t>
            </a:r>
            <a:r>
              <a:rPr lang="en-US" sz="1600"/>
              <a:t>×…×H</a:t>
            </a:r>
            <a:r>
              <a:rPr lang="en-US" sz="1600" baseline="-25000"/>
              <a:t>N</a:t>
            </a:r>
            <a:r>
              <a:rPr lang="en-US" sz="1600"/>
              <a:t>.  Where H</a:t>
            </a:r>
            <a:r>
              <a:rPr lang="en-US" sz="1600" baseline="-25000"/>
              <a:t>j</a:t>
            </a:r>
            <a:r>
              <a:rPr lang="en-US" sz="1600"/>
              <a:t> includes both the space and spin parts.  And while this is true for indistinguishable particles, it turns out that this vastly overcounts the physical space that the indistinguishable particles occupy.  The physical subspace of this direct product space is different depending on whether the indistinguishable particles are bosons or fermions.  But the main criterion is this:</a:t>
            </a:r>
          </a:p>
        </p:txBody>
      </p:sp>
      <p:graphicFrame>
        <p:nvGraphicFramePr>
          <p:cNvPr id="12" name="Object 11">
            <a:extLst>
              <a:ext uri="{FF2B5EF4-FFF2-40B4-BE49-F238E27FC236}">
                <a16:creationId xmlns:a16="http://schemas.microsoft.com/office/drawing/2014/main" id="{02EF6B63-E5A9-4A17-BD5B-E0C3F6D98D44}"/>
              </a:ext>
            </a:extLst>
          </p:cNvPr>
          <p:cNvGraphicFramePr>
            <a:graphicFrameLocks noChangeAspect="1"/>
          </p:cNvGraphicFramePr>
          <p:nvPr>
            <p:extLst>
              <p:ext uri="{D42A27DB-BD31-4B8C-83A1-F6EECF244321}">
                <p14:modId xmlns:p14="http://schemas.microsoft.com/office/powerpoint/2010/main" val="508233897"/>
              </p:ext>
            </p:extLst>
          </p:nvPr>
        </p:nvGraphicFramePr>
        <p:xfrm>
          <a:off x="568138" y="3435776"/>
          <a:ext cx="4856169" cy="368399"/>
        </p:xfrm>
        <a:graphic>
          <a:graphicData uri="http://schemas.openxmlformats.org/presentationml/2006/ole">
            <mc:AlternateContent xmlns:mc="http://schemas.openxmlformats.org/markup-compatibility/2006">
              <mc:Choice xmlns:v="urn:schemas-microsoft-com:vml" Requires="v">
                <p:oleObj name="Equation" r:id="rId4" imgW="3225800" imgH="241300" progId="Equation.DSMT4">
                  <p:embed/>
                </p:oleObj>
              </mc:Choice>
              <mc:Fallback>
                <p:oleObj name="Equation" r:id="rId4" imgW="3225800" imgH="2413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8138" y="3435776"/>
                        <a:ext cx="4856169" cy="368399"/>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7ED3706E-44AE-41C6-8B0F-23C7A88E8364}"/>
              </a:ext>
            </a:extLst>
          </p:cNvPr>
          <p:cNvSpPr txBox="1"/>
          <p:nvPr/>
        </p:nvSpPr>
        <p:spPr>
          <a:xfrm flipH="1">
            <a:off x="499619" y="2964372"/>
            <a:ext cx="3300796" cy="338554"/>
          </a:xfrm>
          <a:prstGeom prst="rect">
            <a:avLst/>
          </a:prstGeom>
          <a:noFill/>
        </p:spPr>
        <p:txBody>
          <a:bodyPr wrap="square" rtlCol="0">
            <a:spAutoFit/>
          </a:bodyPr>
          <a:lstStyle/>
          <a:p>
            <a:r>
              <a:rPr lang="en-US" sz="1600"/>
              <a:t>In symbols… </a:t>
            </a:r>
          </a:p>
        </p:txBody>
      </p:sp>
      <p:sp>
        <p:nvSpPr>
          <p:cNvPr id="14" name="TextBox 13">
            <a:extLst>
              <a:ext uri="{FF2B5EF4-FFF2-40B4-BE49-F238E27FC236}">
                <a16:creationId xmlns:a16="http://schemas.microsoft.com/office/drawing/2014/main" id="{7569F703-CE0E-4F7E-B8BF-C34DFFF17568}"/>
              </a:ext>
            </a:extLst>
          </p:cNvPr>
          <p:cNvSpPr txBox="1"/>
          <p:nvPr/>
        </p:nvSpPr>
        <p:spPr>
          <a:xfrm flipH="1">
            <a:off x="5567431" y="2989393"/>
            <a:ext cx="6520874" cy="830997"/>
          </a:xfrm>
          <a:prstGeom prst="rect">
            <a:avLst/>
          </a:prstGeom>
          <a:noFill/>
        </p:spPr>
        <p:txBody>
          <a:bodyPr wrap="square" rtlCol="0">
            <a:spAutoFit/>
          </a:bodyPr>
          <a:lstStyle/>
          <a:p>
            <a:r>
              <a:rPr lang="el-GR" sz="1600"/>
              <a:t>φ</a:t>
            </a:r>
            <a:r>
              <a:rPr lang="en-US" sz="1600"/>
              <a:t> = 0, </a:t>
            </a:r>
            <a:r>
              <a:rPr lang="el-GR" sz="1600"/>
              <a:t>π</a:t>
            </a:r>
            <a:r>
              <a:rPr lang="en-US" sz="1600"/>
              <a:t>, inbetween, corresponds to bosons (integer spin), fermions (half-integer spin), anyons (not really a thing but apparently electrons confined to 2D surfaces mimick this behavior) respectively.</a:t>
            </a:r>
          </a:p>
        </p:txBody>
      </p:sp>
      <p:sp>
        <p:nvSpPr>
          <p:cNvPr id="15" name="TextBox 14">
            <a:extLst>
              <a:ext uri="{FF2B5EF4-FFF2-40B4-BE49-F238E27FC236}">
                <a16:creationId xmlns:a16="http://schemas.microsoft.com/office/drawing/2014/main" id="{485C8589-4394-4CC1-A1C1-987ECB67F4C6}"/>
              </a:ext>
            </a:extLst>
          </p:cNvPr>
          <p:cNvSpPr txBox="1"/>
          <p:nvPr/>
        </p:nvSpPr>
        <p:spPr>
          <a:xfrm>
            <a:off x="499619" y="3954037"/>
            <a:ext cx="11197129" cy="584775"/>
          </a:xfrm>
          <a:prstGeom prst="rect">
            <a:avLst/>
          </a:prstGeom>
          <a:noFill/>
        </p:spPr>
        <p:txBody>
          <a:bodyPr wrap="square" rtlCol="0">
            <a:spAutoFit/>
          </a:bodyPr>
          <a:lstStyle/>
          <a:p>
            <a:r>
              <a:rPr lang="en-US" sz="1600"/>
              <a:t>Consider a set N indistinguishable particles in single particle states |q</a:t>
            </a:r>
            <a:r>
              <a:rPr lang="en-US" sz="1600" baseline="30000"/>
              <a:t>(</a:t>
            </a:r>
            <a:r>
              <a:rPr lang="en-US" sz="1600" baseline="30000">
                <a:latin typeface="Calibri" panose="020F0502020204030204" pitchFamily="34" charset="0"/>
                <a:cs typeface="Calibri" panose="020F0502020204030204" pitchFamily="34" charset="0"/>
              </a:rPr>
              <a:t>α,</a:t>
            </a:r>
            <a:r>
              <a:rPr lang="el-GR" sz="1600" baseline="30000">
                <a:latin typeface="Calibri" panose="020F0502020204030204" pitchFamily="34" charset="0"/>
                <a:cs typeface="Calibri" panose="020F0502020204030204" pitchFamily="34" charset="0"/>
              </a:rPr>
              <a:t>β</a:t>
            </a:r>
            <a:r>
              <a:rPr lang="en-US" sz="1600" baseline="30000">
                <a:latin typeface="Calibri" panose="020F0502020204030204" pitchFamily="34" charset="0"/>
                <a:cs typeface="Calibri" panose="020F0502020204030204" pitchFamily="34" charset="0"/>
              </a:rPr>
              <a:t>,</a:t>
            </a:r>
            <a:r>
              <a:rPr lang="el-GR" sz="1600" baseline="30000">
                <a:latin typeface="Calibri" panose="020F0502020204030204" pitchFamily="34" charset="0"/>
                <a:cs typeface="Calibri" panose="020F0502020204030204" pitchFamily="34" charset="0"/>
              </a:rPr>
              <a:t>δ</a:t>
            </a:r>
            <a:r>
              <a:rPr lang="en-US" sz="1600" baseline="30000">
                <a:latin typeface="Calibri" panose="020F0502020204030204" pitchFamily="34" charset="0"/>
                <a:cs typeface="Calibri" panose="020F0502020204030204" pitchFamily="34" charset="0"/>
              </a:rPr>
              <a:t>,…,</a:t>
            </a:r>
            <a:r>
              <a:rPr lang="el-GR" sz="1600" baseline="30000">
                <a:latin typeface="Calibri" panose="020F0502020204030204" pitchFamily="34" charset="0"/>
                <a:cs typeface="Calibri" panose="020F0502020204030204" pitchFamily="34" charset="0"/>
              </a:rPr>
              <a:t>ζ</a:t>
            </a:r>
            <a:r>
              <a:rPr lang="en-US" sz="1600" baseline="30000"/>
              <a:t>)</a:t>
            </a:r>
            <a:r>
              <a:rPr lang="en-US" sz="1600"/>
              <a:t>&gt;.  Then the physical wavefunction is the normalized sum of all possible permutations of particle numbers, </a:t>
            </a:r>
          </a:p>
        </p:txBody>
      </p:sp>
      <p:graphicFrame>
        <p:nvGraphicFramePr>
          <p:cNvPr id="16" name="Object 15">
            <a:extLst>
              <a:ext uri="{FF2B5EF4-FFF2-40B4-BE49-F238E27FC236}">
                <a16:creationId xmlns:a16="http://schemas.microsoft.com/office/drawing/2014/main" id="{84C6D375-2F20-4E9D-A0F1-B8DBA90E93B0}"/>
              </a:ext>
            </a:extLst>
          </p:cNvPr>
          <p:cNvGraphicFramePr>
            <a:graphicFrameLocks noChangeAspect="1"/>
          </p:cNvGraphicFramePr>
          <p:nvPr>
            <p:extLst>
              <p:ext uri="{D42A27DB-BD31-4B8C-83A1-F6EECF244321}">
                <p14:modId xmlns:p14="http://schemas.microsoft.com/office/powerpoint/2010/main" val="1303912533"/>
              </p:ext>
            </p:extLst>
          </p:nvPr>
        </p:nvGraphicFramePr>
        <p:xfrm>
          <a:off x="599830" y="4688674"/>
          <a:ext cx="7370762" cy="671513"/>
        </p:xfrm>
        <a:graphic>
          <a:graphicData uri="http://schemas.openxmlformats.org/presentationml/2006/ole">
            <mc:AlternateContent xmlns:mc="http://schemas.openxmlformats.org/markup-compatibility/2006">
              <mc:Choice xmlns:v="urn:schemas-microsoft-com:vml" Requires="v">
                <p:oleObj name="Equation" r:id="rId6" imgW="5765760" imgH="520560" progId="Equation.DSMT4">
                  <p:embed/>
                </p:oleObj>
              </mc:Choice>
              <mc:Fallback>
                <p:oleObj name="Equation" r:id="rId6" imgW="5765760" imgH="520560" progId="Equation.DSMT4">
                  <p:embed/>
                  <p:pic>
                    <p:nvPicPr>
                      <p:cNvPr id="6" name="Object 5">
                        <a:extLst>
                          <a:ext uri="{FF2B5EF4-FFF2-40B4-BE49-F238E27FC236}">
                            <a16:creationId xmlns:a16="http://schemas.microsoft.com/office/drawing/2014/main" id="{03BEEE4C-7224-4424-90F3-4CA5B8C02253}"/>
                          </a:ext>
                        </a:extLst>
                      </p:cNvPr>
                      <p:cNvPicPr>
                        <a:picLocks noChangeAspect="1" noChangeArrowheads="1"/>
                      </p:cNvPicPr>
                      <p:nvPr/>
                    </p:nvPicPr>
                    <p:blipFill>
                      <a:blip r:embed="rId7"/>
                      <a:srcRect/>
                      <a:stretch>
                        <a:fillRect/>
                      </a:stretch>
                    </p:blipFill>
                    <p:spPr bwMode="auto">
                      <a:xfrm>
                        <a:off x="599830" y="4688674"/>
                        <a:ext cx="7370762" cy="671513"/>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8884D21B-F85C-4405-9B76-0AD60FFEAFA5}"/>
              </a:ext>
            </a:extLst>
          </p:cNvPr>
          <p:cNvSpPr txBox="1"/>
          <p:nvPr/>
        </p:nvSpPr>
        <p:spPr>
          <a:xfrm>
            <a:off x="499619" y="5592374"/>
            <a:ext cx="957593" cy="338554"/>
          </a:xfrm>
          <a:prstGeom prst="rect">
            <a:avLst/>
          </a:prstGeom>
          <a:noFill/>
        </p:spPr>
        <p:txBody>
          <a:bodyPr wrap="square" rtlCol="0">
            <a:spAutoFit/>
          </a:bodyPr>
          <a:lstStyle/>
          <a:p>
            <a:r>
              <a:rPr lang="en-US" sz="1600"/>
              <a:t>where</a:t>
            </a:r>
          </a:p>
        </p:txBody>
      </p:sp>
      <p:graphicFrame>
        <p:nvGraphicFramePr>
          <p:cNvPr id="18" name="Object 17">
            <a:extLst>
              <a:ext uri="{FF2B5EF4-FFF2-40B4-BE49-F238E27FC236}">
                <a16:creationId xmlns:a16="http://schemas.microsoft.com/office/drawing/2014/main" id="{D8E6CDBD-247A-4E73-A3C9-C6A712CE1301}"/>
              </a:ext>
            </a:extLst>
          </p:cNvPr>
          <p:cNvGraphicFramePr>
            <a:graphicFrameLocks noChangeAspect="1"/>
          </p:cNvGraphicFramePr>
          <p:nvPr>
            <p:extLst>
              <p:ext uri="{D42A27DB-BD31-4B8C-83A1-F6EECF244321}">
                <p14:modId xmlns:p14="http://schemas.microsoft.com/office/powerpoint/2010/main" val="2260063156"/>
              </p:ext>
            </p:extLst>
          </p:nvPr>
        </p:nvGraphicFramePr>
        <p:xfrm>
          <a:off x="1252945" y="5585727"/>
          <a:ext cx="8342724" cy="351848"/>
        </p:xfrm>
        <a:graphic>
          <a:graphicData uri="http://schemas.openxmlformats.org/presentationml/2006/ole">
            <mc:AlternateContent xmlns:mc="http://schemas.openxmlformats.org/markup-compatibility/2006">
              <mc:Choice xmlns:v="urn:schemas-microsoft-com:vml" Requires="v">
                <p:oleObj name="Equation" r:id="rId8" imgW="6006960" imgH="253800" progId="Equation.DSMT4">
                  <p:embed/>
                </p:oleObj>
              </mc:Choice>
              <mc:Fallback>
                <p:oleObj name="Equation" r:id="rId8" imgW="6006960" imgH="253800" progId="Equation.DSMT4">
                  <p:embed/>
                  <p:pic>
                    <p:nvPicPr>
                      <p:cNvPr id="11" name="Object 10">
                        <a:extLst>
                          <a:ext uri="{FF2B5EF4-FFF2-40B4-BE49-F238E27FC236}">
                            <a16:creationId xmlns:a16="http://schemas.microsoft.com/office/drawing/2014/main" id="{B1FC1F18-01B6-4234-9830-29CA28D5E2D3}"/>
                          </a:ext>
                        </a:extLst>
                      </p:cNvPr>
                      <p:cNvPicPr/>
                      <p:nvPr/>
                    </p:nvPicPr>
                    <p:blipFill>
                      <a:blip r:embed="rId9"/>
                      <a:stretch>
                        <a:fillRect/>
                      </a:stretch>
                    </p:blipFill>
                    <p:spPr>
                      <a:xfrm>
                        <a:off x="1252945" y="5585727"/>
                        <a:ext cx="8342724" cy="351848"/>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3594CC6E-DC43-4711-AD4E-E9E28E8E8474}"/>
              </a:ext>
            </a:extLst>
          </p:cNvPr>
          <p:cNvSpPr txBox="1"/>
          <p:nvPr/>
        </p:nvSpPr>
        <p:spPr>
          <a:xfrm>
            <a:off x="499619" y="6043483"/>
            <a:ext cx="1800521" cy="338554"/>
          </a:xfrm>
          <a:prstGeom prst="rect">
            <a:avLst/>
          </a:prstGeom>
          <a:noFill/>
        </p:spPr>
        <p:txBody>
          <a:bodyPr wrap="square" rtlCol="0">
            <a:spAutoFit/>
          </a:bodyPr>
          <a:lstStyle/>
          <a:p>
            <a:r>
              <a:rPr lang="en-US" sz="1600"/>
              <a:t>Note what follows:</a:t>
            </a:r>
            <a:endParaRPr lang="en-US"/>
          </a:p>
        </p:txBody>
      </p:sp>
      <p:graphicFrame>
        <p:nvGraphicFramePr>
          <p:cNvPr id="22" name="Object 21">
            <a:extLst>
              <a:ext uri="{FF2B5EF4-FFF2-40B4-BE49-F238E27FC236}">
                <a16:creationId xmlns:a16="http://schemas.microsoft.com/office/drawing/2014/main" id="{D74F2957-3AED-4066-B2CB-5336AEDFC79A}"/>
              </a:ext>
            </a:extLst>
          </p:cNvPr>
          <p:cNvGraphicFramePr>
            <a:graphicFrameLocks noChangeAspect="1"/>
          </p:cNvGraphicFramePr>
          <p:nvPr>
            <p:extLst>
              <p:ext uri="{D42A27DB-BD31-4B8C-83A1-F6EECF244321}">
                <p14:modId xmlns:p14="http://schemas.microsoft.com/office/powerpoint/2010/main" val="1225406167"/>
              </p:ext>
            </p:extLst>
          </p:nvPr>
        </p:nvGraphicFramePr>
        <p:xfrm>
          <a:off x="2300140" y="6082292"/>
          <a:ext cx="7499530" cy="298644"/>
        </p:xfrm>
        <a:graphic>
          <a:graphicData uri="http://schemas.openxmlformats.org/presentationml/2006/ole">
            <mc:AlternateContent xmlns:mc="http://schemas.openxmlformats.org/markup-compatibility/2006">
              <mc:Choice xmlns:v="urn:schemas-microsoft-com:vml" Requires="v">
                <p:oleObj name="Equation" r:id="rId10" imgW="4978400" imgH="203200" progId="Equation.DSMT4">
                  <p:embed/>
                </p:oleObj>
              </mc:Choice>
              <mc:Fallback>
                <p:oleObj name="Equation" r:id="rId10" imgW="4978400" imgH="203200" progId="Equation.DSMT4">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00140" y="6082292"/>
                        <a:ext cx="7499530" cy="298644"/>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50493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58E961-6216-4CBC-BEFF-92FCED0F225A}"/>
              </a:ext>
            </a:extLst>
          </p:cNvPr>
          <p:cNvSpPr txBox="1"/>
          <p:nvPr/>
        </p:nvSpPr>
        <p:spPr>
          <a:xfrm>
            <a:off x="217316" y="784712"/>
            <a:ext cx="10680569" cy="584775"/>
          </a:xfrm>
          <a:prstGeom prst="rect">
            <a:avLst/>
          </a:prstGeom>
          <a:noFill/>
        </p:spPr>
        <p:txBody>
          <a:bodyPr wrap="square" rtlCol="0">
            <a:spAutoFit/>
          </a:bodyPr>
          <a:lstStyle/>
          <a:p>
            <a:r>
              <a:rPr lang="en-US" b="1"/>
              <a:t>Electrons in a square well</a:t>
            </a:r>
            <a:endParaRPr lang="en-US" sz="1600" b="1"/>
          </a:p>
          <a:p>
            <a:r>
              <a:rPr lang="en-US" sz="1400"/>
              <a:t>First we’ll do a bunch of electrons in an infinite well.  Let’s say we have N of them, and we’re looking for the ground state and its energy.</a:t>
            </a:r>
          </a:p>
        </p:txBody>
      </p:sp>
      <p:sp>
        <p:nvSpPr>
          <p:cNvPr id="6" name="TextBox 5">
            <a:extLst>
              <a:ext uri="{FF2B5EF4-FFF2-40B4-BE49-F238E27FC236}">
                <a16:creationId xmlns:a16="http://schemas.microsoft.com/office/drawing/2014/main" id="{561DDC8A-6788-411A-B952-37D4C3015ECD}"/>
              </a:ext>
            </a:extLst>
          </p:cNvPr>
          <p:cNvSpPr txBox="1"/>
          <p:nvPr/>
        </p:nvSpPr>
        <p:spPr>
          <a:xfrm>
            <a:off x="332779" y="3321770"/>
            <a:ext cx="2677212" cy="338554"/>
          </a:xfrm>
          <a:prstGeom prst="rect">
            <a:avLst/>
          </a:prstGeom>
          <a:noFill/>
        </p:spPr>
        <p:txBody>
          <a:bodyPr wrap="square" rtlCol="0">
            <a:spAutoFit/>
          </a:bodyPr>
          <a:lstStyle/>
          <a:p>
            <a:r>
              <a:rPr lang="en-US" sz="1400"/>
              <a:t>The single particle states are:</a:t>
            </a:r>
            <a:r>
              <a:rPr lang="en-US" sz="1600"/>
              <a:t> </a:t>
            </a:r>
          </a:p>
        </p:txBody>
      </p:sp>
      <p:graphicFrame>
        <p:nvGraphicFramePr>
          <p:cNvPr id="8" name="Object 7">
            <a:extLst>
              <a:ext uri="{FF2B5EF4-FFF2-40B4-BE49-F238E27FC236}">
                <a16:creationId xmlns:a16="http://schemas.microsoft.com/office/drawing/2014/main" id="{AD074ABC-0B27-42E4-BBC5-3F072FF96074}"/>
              </a:ext>
            </a:extLst>
          </p:cNvPr>
          <p:cNvGraphicFramePr>
            <a:graphicFrameLocks noChangeAspect="1"/>
          </p:cNvGraphicFramePr>
          <p:nvPr>
            <p:extLst>
              <p:ext uri="{D42A27DB-BD31-4B8C-83A1-F6EECF244321}">
                <p14:modId xmlns:p14="http://schemas.microsoft.com/office/powerpoint/2010/main" val="3936473929"/>
              </p:ext>
            </p:extLst>
          </p:nvPr>
        </p:nvGraphicFramePr>
        <p:xfrm>
          <a:off x="332779" y="3682133"/>
          <a:ext cx="5576887" cy="1371600"/>
        </p:xfrm>
        <a:graphic>
          <a:graphicData uri="http://schemas.openxmlformats.org/presentationml/2006/ole">
            <mc:AlternateContent xmlns:mc="http://schemas.openxmlformats.org/markup-compatibility/2006">
              <mc:Choice xmlns:v="urn:schemas-microsoft-com:vml" Requires="v">
                <p:oleObj name="Equation" r:id="rId2" imgW="4000320" imgH="990360" progId="Equation.DSMT4">
                  <p:embed/>
                </p:oleObj>
              </mc:Choice>
              <mc:Fallback>
                <p:oleObj name="Equation" r:id="rId2" imgW="4000320" imgH="990360" progId="Equation.DSMT4">
                  <p:embed/>
                  <p:pic>
                    <p:nvPicPr>
                      <p:cNvPr id="8" name="Object 7">
                        <a:extLst>
                          <a:ext uri="{FF2B5EF4-FFF2-40B4-BE49-F238E27FC236}">
                            <a16:creationId xmlns:a16="http://schemas.microsoft.com/office/drawing/2014/main" id="{AD074ABC-0B27-42E4-BBC5-3F072FF96074}"/>
                          </a:ext>
                        </a:extLst>
                      </p:cNvPr>
                      <p:cNvPicPr>
                        <a:picLocks noChangeAspect="1" noChangeArrowheads="1"/>
                      </p:cNvPicPr>
                      <p:nvPr/>
                    </p:nvPicPr>
                    <p:blipFill>
                      <a:blip r:embed="rId3"/>
                      <a:srcRect/>
                      <a:stretch>
                        <a:fillRect/>
                      </a:stretch>
                    </p:blipFill>
                    <p:spPr bwMode="auto">
                      <a:xfrm>
                        <a:off x="332779" y="3682133"/>
                        <a:ext cx="5576887" cy="137160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B8555B27-3029-4AB3-877B-2C62FE726520}"/>
              </a:ext>
            </a:extLst>
          </p:cNvPr>
          <p:cNvGraphicFramePr>
            <a:graphicFrameLocks noChangeAspect="1"/>
          </p:cNvGraphicFramePr>
          <p:nvPr>
            <p:extLst>
              <p:ext uri="{D42A27DB-BD31-4B8C-83A1-F6EECF244321}">
                <p14:modId xmlns:p14="http://schemas.microsoft.com/office/powerpoint/2010/main" val="2152995884"/>
              </p:ext>
            </p:extLst>
          </p:nvPr>
        </p:nvGraphicFramePr>
        <p:xfrm>
          <a:off x="6824131" y="3232938"/>
          <a:ext cx="4965700" cy="1406598"/>
        </p:xfrm>
        <a:graphic>
          <a:graphicData uri="http://schemas.openxmlformats.org/presentationml/2006/ole">
            <mc:AlternateContent xmlns:mc="http://schemas.openxmlformats.org/markup-compatibility/2006">
              <mc:Choice xmlns:v="urn:schemas-microsoft-com:vml" Requires="v">
                <p:oleObj name="Equation" r:id="rId4" imgW="4476240" imgH="1268021" progId="Equation.DSMT4">
                  <p:embed/>
                </p:oleObj>
              </mc:Choice>
              <mc:Fallback>
                <p:oleObj name="Equation" r:id="rId4" imgW="4476240" imgH="1268021" progId="Equation.DSMT4">
                  <p:embed/>
                  <p:pic>
                    <p:nvPicPr>
                      <p:cNvPr id="10" name="Object 9">
                        <a:extLst>
                          <a:ext uri="{FF2B5EF4-FFF2-40B4-BE49-F238E27FC236}">
                            <a16:creationId xmlns:a16="http://schemas.microsoft.com/office/drawing/2014/main" id="{B8555B27-3029-4AB3-877B-2C62FE726520}"/>
                          </a:ext>
                        </a:extLst>
                      </p:cNvPr>
                      <p:cNvPicPr>
                        <a:picLocks noChangeAspect="1" noChangeArrowheads="1"/>
                      </p:cNvPicPr>
                      <p:nvPr/>
                    </p:nvPicPr>
                    <p:blipFill>
                      <a:blip r:embed="rId5"/>
                      <a:srcRect/>
                      <a:stretch>
                        <a:fillRect/>
                      </a:stretch>
                    </p:blipFill>
                    <p:spPr bwMode="auto">
                      <a:xfrm>
                        <a:off x="6824131" y="3232938"/>
                        <a:ext cx="4965700" cy="1406598"/>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1CC7326E-5562-4C5E-B20D-9DC26A48331D}"/>
              </a:ext>
            </a:extLst>
          </p:cNvPr>
          <p:cNvSpPr txBox="1"/>
          <p:nvPr/>
        </p:nvSpPr>
        <p:spPr>
          <a:xfrm>
            <a:off x="334684" y="5075542"/>
            <a:ext cx="6153665" cy="738664"/>
          </a:xfrm>
          <a:prstGeom prst="rect">
            <a:avLst/>
          </a:prstGeom>
          <a:noFill/>
        </p:spPr>
        <p:txBody>
          <a:bodyPr wrap="square" rtlCol="0">
            <a:spAutoFit/>
          </a:bodyPr>
          <a:lstStyle/>
          <a:p>
            <a:r>
              <a:rPr lang="en-US" sz="1400"/>
              <a:t>The N particle ground state would be obtained by filling the particles in order of energy, since no two can occupy the same spot, and then anti-symmetrizing the produce wavefunction.</a:t>
            </a:r>
            <a:endParaRPr lang="en-US" sz="1600"/>
          </a:p>
        </p:txBody>
      </p:sp>
      <p:graphicFrame>
        <p:nvGraphicFramePr>
          <p:cNvPr id="13" name="Object 12">
            <a:extLst>
              <a:ext uri="{FF2B5EF4-FFF2-40B4-BE49-F238E27FC236}">
                <a16:creationId xmlns:a16="http://schemas.microsoft.com/office/drawing/2014/main" id="{B7284F9F-6246-45A6-8DC4-38A03E017CFF}"/>
              </a:ext>
            </a:extLst>
          </p:cNvPr>
          <p:cNvGraphicFramePr>
            <a:graphicFrameLocks noChangeAspect="1"/>
          </p:cNvGraphicFramePr>
          <p:nvPr>
            <p:extLst>
              <p:ext uri="{D42A27DB-BD31-4B8C-83A1-F6EECF244321}">
                <p14:modId xmlns:p14="http://schemas.microsoft.com/office/powerpoint/2010/main" val="1094309237"/>
              </p:ext>
            </p:extLst>
          </p:nvPr>
        </p:nvGraphicFramePr>
        <p:xfrm>
          <a:off x="332779" y="6023684"/>
          <a:ext cx="8164513" cy="733425"/>
        </p:xfrm>
        <a:graphic>
          <a:graphicData uri="http://schemas.openxmlformats.org/presentationml/2006/ole">
            <mc:AlternateContent xmlns:mc="http://schemas.openxmlformats.org/markup-compatibility/2006">
              <mc:Choice xmlns:v="urn:schemas-microsoft-com:vml" Requires="v">
                <p:oleObj name="Equation" r:id="rId6" imgW="5905440" imgH="533160" progId="Equation.DSMT4">
                  <p:embed/>
                </p:oleObj>
              </mc:Choice>
              <mc:Fallback>
                <p:oleObj name="Equation" r:id="rId6" imgW="5905440" imgH="533160" progId="Equation.DSMT4">
                  <p:embed/>
                  <p:pic>
                    <p:nvPicPr>
                      <p:cNvPr id="13" name="Object 12">
                        <a:extLst>
                          <a:ext uri="{FF2B5EF4-FFF2-40B4-BE49-F238E27FC236}">
                            <a16:creationId xmlns:a16="http://schemas.microsoft.com/office/drawing/2014/main" id="{B7284F9F-6246-45A6-8DC4-38A03E017CFF}"/>
                          </a:ext>
                        </a:extLst>
                      </p:cNvPr>
                      <p:cNvPicPr>
                        <a:picLocks noChangeAspect="1" noChangeArrowheads="1"/>
                      </p:cNvPicPr>
                      <p:nvPr/>
                    </p:nvPicPr>
                    <p:blipFill>
                      <a:blip r:embed="rId7"/>
                      <a:srcRect/>
                      <a:stretch>
                        <a:fillRect/>
                      </a:stretch>
                    </p:blipFill>
                    <p:spPr bwMode="auto">
                      <a:xfrm>
                        <a:off x="332779" y="6023684"/>
                        <a:ext cx="8164513" cy="73342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15504FBD-1D1A-4BDC-8A5D-35039323757B}"/>
              </a:ext>
            </a:extLst>
          </p:cNvPr>
          <p:cNvSpPr txBox="1"/>
          <p:nvPr/>
        </p:nvSpPr>
        <p:spPr>
          <a:xfrm>
            <a:off x="6655363" y="1429429"/>
            <a:ext cx="5277156" cy="523220"/>
          </a:xfrm>
          <a:prstGeom prst="rect">
            <a:avLst/>
          </a:prstGeom>
          <a:noFill/>
        </p:spPr>
        <p:txBody>
          <a:bodyPr wrap="square" rtlCol="0">
            <a:spAutoFit/>
          </a:bodyPr>
          <a:lstStyle/>
          <a:p>
            <a:r>
              <a:rPr lang="en-US" sz="1400"/>
              <a:t>The highest filled energy state is that, where n</a:t>
            </a:r>
            <a:r>
              <a:rPr lang="en-US" sz="1400" baseline="-25000"/>
              <a:t>F</a:t>
            </a:r>
            <a:r>
              <a:rPr lang="en-US" sz="1400"/>
              <a:t> is such that it lies on the circumference of a 3D sphere within (1/8) which lie N/2 states.  </a:t>
            </a:r>
          </a:p>
        </p:txBody>
      </p:sp>
      <p:sp>
        <p:nvSpPr>
          <p:cNvPr id="16" name="TextBox 15">
            <a:extLst>
              <a:ext uri="{FF2B5EF4-FFF2-40B4-BE49-F238E27FC236}">
                <a16:creationId xmlns:a16="http://schemas.microsoft.com/office/drawing/2014/main" id="{549F0935-DBA8-459F-BECF-4E8DE461BE32}"/>
              </a:ext>
            </a:extLst>
          </p:cNvPr>
          <p:cNvSpPr txBox="1"/>
          <p:nvPr/>
        </p:nvSpPr>
        <p:spPr>
          <a:xfrm>
            <a:off x="6748020" y="2849347"/>
            <a:ext cx="4149865" cy="307777"/>
          </a:xfrm>
          <a:prstGeom prst="rect">
            <a:avLst/>
          </a:prstGeom>
          <a:noFill/>
        </p:spPr>
        <p:txBody>
          <a:bodyPr wrap="square" rtlCol="0">
            <a:spAutoFit/>
          </a:bodyPr>
          <a:lstStyle/>
          <a:p>
            <a:r>
              <a:rPr lang="en-US" sz="1400"/>
              <a:t>(n = N/V) The total ground state energy would be:</a:t>
            </a:r>
          </a:p>
        </p:txBody>
      </p:sp>
      <p:sp>
        <p:nvSpPr>
          <p:cNvPr id="18" name="TextBox 17">
            <a:extLst>
              <a:ext uri="{FF2B5EF4-FFF2-40B4-BE49-F238E27FC236}">
                <a16:creationId xmlns:a16="http://schemas.microsoft.com/office/drawing/2014/main" id="{54C1DE80-9BA1-47DC-8B62-0A9D12CEFA67}"/>
              </a:ext>
            </a:extLst>
          </p:cNvPr>
          <p:cNvSpPr txBox="1"/>
          <p:nvPr/>
        </p:nvSpPr>
        <p:spPr>
          <a:xfrm>
            <a:off x="6777204" y="4706178"/>
            <a:ext cx="5294823" cy="523220"/>
          </a:xfrm>
          <a:prstGeom prst="rect">
            <a:avLst/>
          </a:prstGeom>
          <a:noFill/>
        </p:spPr>
        <p:txBody>
          <a:bodyPr wrap="square" rtlCol="0">
            <a:spAutoFit/>
          </a:bodyPr>
          <a:lstStyle/>
          <a:p>
            <a:r>
              <a:rPr lang="en-US" sz="1400"/>
              <a:t>If we added a classical estimate of the electric potential energy (assuming it’s a sphere now), we’d have:</a:t>
            </a:r>
          </a:p>
        </p:txBody>
      </p:sp>
      <p:graphicFrame>
        <p:nvGraphicFramePr>
          <p:cNvPr id="19" name="Object 18">
            <a:extLst>
              <a:ext uri="{FF2B5EF4-FFF2-40B4-BE49-F238E27FC236}">
                <a16:creationId xmlns:a16="http://schemas.microsoft.com/office/drawing/2014/main" id="{8873A759-C2BB-4909-BE93-9439FDD5DEF8}"/>
              </a:ext>
            </a:extLst>
          </p:cNvPr>
          <p:cNvGraphicFramePr>
            <a:graphicFrameLocks noChangeAspect="1"/>
          </p:cNvGraphicFramePr>
          <p:nvPr>
            <p:extLst>
              <p:ext uri="{D42A27DB-BD31-4B8C-83A1-F6EECF244321}">
                <p14:modId xmlns:p14="http://schemas.microsoft.com/office/powerpoint/2010/main" val="471397294"/>
              </p:ext>
            </p:extLst>
          </p:nvPr>
        </p:nvGraphicFramePr>
        <p:xfrm>
          <a:off x="6888454" y="5323784"/>
          <a:ext cx="2063750" cy="652462"/>
        </p:xfrm>
        <a:graphic>
          <a:graphicData uri="http://schemas.openxmlformats.org/presentationml/2006/ole">
            <mc:AlternateContent xmlns:mc="http://schemas.openxmlformats.org/markup-compatibility/2006">
              <mc:Choice xmlns:v="urn:schemas-microsoft-com:vml" Requires="v">
                <p:oleObj name="Equation" r:id="rId8" imgW="1447560" imgH="457200" progId="Equation.DSMT4">
                  <p:embed/>
                </p:oleObj>
              </mc:Choice>
              <mc:Fallback>
                <p:oleObj name="Equation" r:id="rId8" imgW="1447560" imgH="457200" progId="Equation.DSMT4">
                  <p:embed/>
                  <p:pic>
                    <p:nvPicPr>
                      <p:cNvPr id="10" name="Object 9">
                        <a:extLst>
                          <a:ext uri="{FF2B5EF4-FFF2-40B4-BE49-F238E27FC236}">
                            <a16:creationId xmlns:a16="http://schemas.microsoft.com/office/drawing/2014/main" id="{B8555B27-3029-4AB3-877B-2C62FE726520}"/>
                          </a:ext>
                        </a:extLst>
                      </p:cNvPr>
                      <p:cNvPicPr>
                        <a:picLocks noChangeAspect="1" noChangeArrowheads="1"/>
                      </p:cNvPicPr>
                      <p:nvPr/>
                    </p:nvPicPr>
                    <p:blipFill>
                      <a:blip r:embed="rId9"/>
                      <a:srcRect/>
                      <a:stretch>
                        <a:fillRect/>
                      </a:stretch>
                    </p:blipFill>
                    <p:spPr bwMode="auto">
                      <a:xfrm>
                        <a:off x="6888454" y="5323784"/>
                        <a:ext cx="2063750" cy="652462"/>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4A326DA2-CC75-4203-B962-CF95B2F4FFE6}"/>
              </a:ext>
            </a:extLst>
          </p:cNvPr>
          <p:cNvSpPr txBox="1"/>
          <p:nvPr/>
        </p:nvSpPr>
        <p:spPr>
          <a:xfrm>
            <a:off x="9539220" y="5285020"/>
            <a:ext cx="2347280" cy="738664"/>
          </a:xfrm>
          <a:prstGeom prst="rect">
            <a:avLst/>
          </a:prstGeom>
          <a:noFill/>
        </p:spPr>
        <p:txBody>
          <a:bodyPr wrap="square" rtlCol="0">
            <a:spAutoFit/>
          </a:bodyPr>
          <a:lstStyle/>
          <a:p>
            <a:r>
              <a:rPr lang="en-US" sz="1400"/>
              <a:t>It’s interesting to see that it’s the KE which dominates for small V, as E</a:t>
            </a:r>
            <a:r>
              <a:rPr lang="en-US" sz="1400" baseline="-25000"/>
              <a:t>F</a:t>
            </a:r>
            <a:r>
              <a:rPr lang="en-US" sz="1400"/>
              <a:t> ~ 1/R</a:t>
            </a:r>
            <a:r>
              <a:rPr lang="en-US" sz="1400" baseline="30000"/>
              <a:t>2</a:t>
            </a:r>
            <a:r>
              <a:rPr lang="en-US" sz="1400"/>
              <a:t>.  </a:t>
            </a:r>
          </a:p>
        </p:txBody>
      </p:sp>
      <p:sp>
        <p:nvSpPr>
          <p:cNvPr id="17" name="TextBox 16">
            <a:extLst>
              <a:ext uri="{FF2B5EF4-FFF2-40B4-BE49-F238E27FC236}">
                <a16:creationId xmlns:a16="http://schemas.microsoft.com/office/drawing/2014/main" id="{5E157F2A-780A-4207-B6EE-F118F2133CE4}"/>
              </a:ext>
            </a:extLst>
          </p:cNvPr>
          <p:cNvSpPr txBox="1"/>
          <p:nvPr/>
        </p:nvSpPr>
        <p:spPr>
          <a:xfrm>
            <a:off x="4304877" y="89468"/>
            <a:ext cx="3965364" cy="584775"/>
          </a:xfrm>
          <a:prstGeom prst="rect">
            <a:avLst/>
          </a:prstGeom>
          <a:noFill/>
        </p:spPr>
        <p:txBody>
          <a:bodyPr wrap="square" rtlCol="0">
            <a:spAutoFit/>
          </a:bodyPr>
          <a:lstStyle/>
          <a:p>
            <a:r>
              <a:rPr lang="en-US" sz="3200" b="1" u="sng"/>
              <a:t>Symmetrization of H’s</a:t>
            </a:r>
          </a:p>
        </p:txBody>
      </p:sp>
      <p:graphicFrame>
        <p:nvGraphicFramePr>
          <p:cNvPr id="4" name="Object 3">
            <a:extLst>
              <a:ext uri="{FF2B5EF4-FFF2-40B4-BE49-F238E27FC236}">
                <a16:creationId xmlns:a16="http://schemas.microsoft.com/office/drawing/2014/main" id="{1767A226-080C-1AD9-0325-55A6D5100F78}"/>
              </a:ext>
            </a:extLst>
          </p:cNvPr>
          <p:cNvGraphicFramePr>
            <a:graphicFrameLocks noChangeAspect="1"/>
          </p:cNvGraphicFramePr>
          <p:nvPr>
            <p:extLst>
              <p:ext uri="{D42A27DB-BD31-4B8C-83A1-F6EECF244321}">
                <p14:modId xmlns:p14="http://schemas.microsoft.com/office/powerpoint/2010/main" val="3010628346"/>
              </p:ext>
            </p:extLst>
          </p:nvPr>
        </p:nvGraphicFramePr>
        <p:xfrm>
          <a:off x="6748020" y="1963518"/>
          <a:ext cx="4488940" cy="783417"/>
        </p:xfrm>
        <a:graphic>
          <a:graphicData uri="http://schemas.openxmlformats.org/presentationml/2006/ole">
            <mc:AlternateContent xmlns:mc="http://schemas.openxmlformats.org/markup-compatibility/2006">
              <mc:Choice xmlns:v="urn:schemas-microsoft-com:vml" Requires="v">
                <p:oleObj name="Equation" r:id="rId10" imgW="3263760" imgH="571320" progId="Equation.DSMT4">
                  <p:embed/>
                </p:oleObj>
              </mc:Choice>
              <mc:Fallback>
                <p:oleObj name="Equation" r:id="rId10" imgW="3263760" imgH="571320" progId="Equation.DSMT4">
                  <p:embed/>
                  <p:pic>
                    <p:nvPicPr>
                      <p:cNvPr id="0" name=""/>
                      <p:cNvPicPr/>
                      <p:nvPr/>
                    </p:nvPicPr>
                    <p:blipFill>
                      <a:blip r:embed="rId11"/>
                      <a:stretch>
                        <a:fillRect/>
                      </a:stretch>
                    </p:blipFill>
                    <p:spPr>
                      <a:xfrm>
                        <a:off x="6748020" y="1963518"/>
                        <a:ext cx="4488940" cy="783417"/>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8DAF8376-826F-A874-E068-499F60EF78FC}"/>
              </a:ext>
            </a:extLst>
          </p:cNvPr>
          <p:cNvPicPr>
            <a:picLocks noChangeAspect="1"/>
          </p:cNvPicPr>
          <p:nvPr/>
        </p:nvPicPr>
        <p:blipFill>
          <a:blip r:embed="rId12"/>
          <a:stretch>
            <a:fillRect/>
          </a:stretch>
        </p:blipFill>
        <p:spPr>
          <a:xfrm>
            <a:off x="398640" y="1585280"/>
            <a:ext cx="1790950" cy="1571844"/>
          </a:xfrm>
          <a:prstGeom prst="rect">
            <a:avLst/>
          </a:prstGeom>
        </p:spPr>
      </p:pic>
    </p:spTree>
    <p:extLst>
      <p:ext uri="{BB962C8B-B14F-4D97-AF65-F5344CB8AC3E}">
        <p14:creationId xmlns:p14="http://schemas.microsoft.com/office/powerpoint/2010/main" val="3897901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58E961-6216-4CBC-BEFF-92FCED0F225A}"/>
              </a:ext>
            </a:extLst>
          </p:cNvPr>
          <p:cNvSpPr txBox="1"/>
          <p:nvPr/>
        </p:nvSpPr>
        <p:spPr>
          <a:xfrm>
            <a:off x="217316" y="1106735"/>
            <a:ext cx="11415884" cy="1107996"/>
          </a:xfrm>
          <a:prstGeom prst="rect">
            <a:avLst/>
          </a:prstGeom>
          <a:noFill/>
        </p:spPr>
        <p:txBody>
          <a:bodyPr wrap="square" rtlCol="0">
            <a:spAutoFit/>
          </a:bodyPr>
          <a:lstStyle/>
          <a:p>
            <a:r>
              <a:rPr lang="en-US" b="1"/>
              <a:t>Funni’s Theorem</a:t>
            </a:r>
            <a:endParaRPr lang="en-US" sz="1600" b="1"/>
          </a:p>
          <a:p>
            <a:r>
              <a:rPr lang="en-US" sz="1600"/>
              <a:t>Funni’s theorem allows us to calculate the ground state energy of a system of electrons/fermions in a container with impurity potentials V</a:t>
            </a:r>
            <a:r>
              <a:rPr lang="en-US" sz="1600" baseline="-25000"/>
              <a:t>i</a:t>
            </a:r>
            <a:r>
              <a:rPr lang="en-US" sz="1600"/>
              <a:t>(r), obeying periodic boundary conditions over the container.  The potential will change the allowed k values, as well as alter the associated energy spectrum.  The change in Ground state energy is given by:</a:t>
            </a:r>
          </a:p>
        </p:txBody>
      </p:sp>
      <p:graphicFrame>
        <p:nvGraphicFramePr>
          <p:cNvPr id="9" name="Object 8">
            <a:extLst>
              <a:ext uri="{FF2B5EF4-FFF2-40B4-BE49-F238E27FC236}">
                <a16:creationId xmlns:a16="http://schemas.microsoft.com/office/drawing/2014/main" id="{CA6C7423-F7A4-462E-808E-E159C081D6C0}"/>
              </a:ext>
            </a:extLst>
          </p:cNvPr>
          <p:cNvGraphicFramePr>
            <a:graphicFrameLocks noChangeAspect="1"/>
          </p:cNvGraphicFramePr>
          <p:nvPr>
            <p:extLst>
              <p:ext uri="{D42A27DB-BD31-4B8C-83A1-F6EECF244321}">
                <p14:modId xmlns:p14="http://schemas.microsoft.com/office/powerpoint/2010/main" val="2108792874"/>
              </p:ext>
            </p:extLst>
          </p:nvPr>
        </p:nvGraphicFramePr>
        <p:xfrm>
          <a:off x="2935288" y="2819400"/>
          <a:ext cx="6157912" cy="644525"/>
        </p:xfrm>
        <a:graphic>
          <a:graphicData uri="http://schemas.openxmlformats.org/presentationml/2006/ole">
            <mc:AlternateContent xmlns:mc="http://schemas.openxmlformats.org/markup-compatibility/2006">
              <mc:Choice xmlns:v="urn:schemas-microsoft-com:vml" Requires="v">
                <p:oleObj name="Equation" r:id="rId2" imgW="4660560" imgH="482400" progId="Equation.DSMT4">
                  <p:embed/>
                </p:oleObj>
              </mc:Choice>
              <mc:Fallback>
                <p:oleObj name="Equation" r:id="rId2" imgW="4660560" imgH="482400" progId="Equation.DSMT4">
                  <p:embed/>
                  <p:pic>
                    <p:nvPicPr>
                      <p:cNvPr id="0" name="Object 1"/>
                      <p:cNvPicPr>
                        <a:picLocks noChangeAspect="1" noChangeArrowheads="1"/>
                      </p:cNvPicPr>
                      <p:nvPr/>
                    </p:nvPicPr>
                    <p:blipFill>
                      <a:blip r:embed="rId3"/>
                      <a:srcRect/>
                      <a:stretch>
                        <a:fillRect/>
                      </a:stretch>
                    </p:blipFill>
                    <p:spPr bwMode="auto">
                      <a:xfrm>
                        <a:off x="2935288" y="2819400"/>
                        <a:ext cx="6157912" cy="644525"/>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57CFA990-7A41-4F2D-92E9-A31F066B7708}"/>
              </a:ext>
            </a:extLst>
          </p:cNvPr>
          <p:cNvSpPr txBox="1"/>
          <p:nvPr/>
        </p:nvSpPr>
        <p:spPr>
          <a:xfrm>
            <a:off x="2841100" y="3665895"/>
            <a:ext cx="6084358" cy="338554"/>
          </a:xfrm>
          <a:prstGeom prst="rect">
            <a:avLst/>
          </a:prstGeom>
          <a:noFill/>
        </p:spPr>
        <p:txBody>
          <a:bodyPr wrap="none" rtlCol="0">
            <a:spAutoFit/>
          </a:bodyPr>
          <a:lstStyle/>
          <a:p>
            <a:r>
              <a:rPr lang="en-US" sz="1600"/>
              <a:t>I verify the special case of a delta function potential in 1D, in the notes.</a:t>
            </a:r>
            <a:endParaRPr lang="en-US" sz="2000"/>
          </a:p>
        </p:txBody>
      </p:sp>
      <p:sp>
        <p:nvSpPr>
          <p:cNvPr id="7" name="TextBox 6">
            <a:extLst>
              <a:ext uri="{FF2B5EF4-FFF2-40B4-BE49-F238E27FC236}">
                <a16:creationId xmlns:a16="http://schemas.microsoft.com/office/drawing/2014/main" id="{159B705F-1243-4A6B-A5AA-F00D30FFAEAA}"/>
              </a:ext>
            </a:extLst>
          </p:cNvPr>
          <p:cNvSpPr txBox="1"/>
          <p:nvPr/>
        </p:nvSpPr>
        <p:spPr>
          <a:xfrm>
            <a:off x="4356139" y="107495"/>
            <a:ext cx="4046181" cy="584775"/>
          </a:xfrm>
          <a:prstGeom prst="rect">
            <a:avLst/>
          </a:prstGeom>
          <a:noFill/>
        </p:spPr>
        <p:txBody>
          <a:bodyPr wrap="square" rtlCol="0">
            <a:spAutoFit/>
          </a:bodyPr>
          <a:lstStyle/>
          <a:p>
            <a:r>
              <a:rPr lang="en-US" sz="3200" b="1" u="sng"/>
              <a:t>Symmetrization of H’s</a:t>
            </a:r>
          </a:p>
        </p:txBody>
      </p:sp>
      <p:pic>
        <p:nvPicPr>
          <p:cNvPr id="2" name="Picture 1">
            <a:extLst>
              <a:ext uri="{FF2B5EF4-FFF2-40B4-BE49-F238E27FC236}">
                <a16:creationId xmlns:a16="http://schemas.microsoft.com/office/drawing/2014/main" id="{0460BDED-4082-FEE3-7E20-0A3320137D8E}"/>
              </a:ext>
            </a:extLst>
          </p:cNvPr>
          <p:cNvPicPr>
            <a:picLocks noChangeAspect="1"/>
          </p:cNvPicPr>
          <p:nvPr/>
        </p:nvPicPr>
        <p:blipFill>
          <a:blip r:embed="rId4"/>
          <a:stretch>
            <a:fillRect/>
          </a:stretch>
        </p:blipFill>
        <p:spPr>
          <a:xfrm>
            <a:off x="303405" y="2531318"/>
            <a:ext cx="1790950" cy="1571844"/>
          </a:xfrm>
          <a:prstGeom prst="rect">
            <a:avLst/>
          </a:prstGeom>
        </p:spPr>
      </p:pic>
    </p:spTree>
    <p:extLst>
      <p:ext uri="{BB962C8B-B14F-4D97-AF65-F5344CB8AC3E}">
        <p14:creationId xmlns:p14="http://schemas.microsoft.com/office/powerpoint/2010/main" val="686786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60549A08-2075-4304-9F5E-D4C32DB5F8E6}"/>
              </a:ext>
            </a:extLst>
          </p:cNvPr>
          <p:cNvGraphicFramePr>
            <a:graphicFrameLocks noChangeAspect="1"/>
          </p:cNvGraphicFramePr>
          <p:nvPr>
            <p:extLst>
              <p:ext uri="{D42A27DB-BD31-4B8C-83A1-F6EECF244321}">
                <p14:modId xmlns:p14="http://schemas.microsoft.com/office/powerpoint/2010/main" val="3010826569"/>
              </p:ext>
            </p:extLst>
          </p:nvPr>
        </p:nvGraphicFramePr>
        <p:xfrm>
          <a:off x="377072" y="1509185"/>
          <a:ext cx="3375079" cy="1102936"/>
        </p:xfrm>
        <a:graphic>
          <a:graphicData uri="http://schemas.openxmlformats.org/presentationml/2006/ole">
            <mc:AlternateContent xmlns:mc="http://schemas.openxmlformats.org/markup-compatibility/2006">
              <mc:Choice xmlns:v="urn:schemas-microsoft-com:vml" Requires="v">
                <p:oleObj name="Equation" r:id="rId2" imgW="2260600" imgH="736600" progId="Equation.DSMT4">
                  <p:embed/>
                </p:oleObj>
              </mc:Choice>
              <mc:Fallback>
                <p:oleObj name="Equation" r:id="rId2" imgW="2260600" imgH="7366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072" y="1509185"/>
                        <a:ext cx="3375079" cy="1102936"/>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AE0D3EA1-AC87-4F8D-8D7F-8A00CD8213C7}"/>
              </a:ext>
            </a:extLst>
          </p:cNvPr>
          <p:cNvSpPr txBox="1"/>
          <p:nvPr/>
        </p:nvSpPr>
        <p:spPr>
          <a:xfrm flipH="1">
            <a:off x="281389" y="781062"/>
            <a:ext cx="4215197" cy="615553"/>
          </a:xfrm>
          <a:prstGeom prst="rect">
            <a:avLst/>
          </a:prstGeom>
          <a:noFill/>
        </p:spPr>
        <p:txBody>
          <a:bodyPr wrap="square" rtlCol="0">
            <a:spAutoFit/>
          </a:bodyPr>
          <a:lstStyle/>
          <a:p>
            <a:r>
              <a:rPr lang="en-US" b="1"/>
              <a:t>General two-particle interaction</a:t>
            </a:r>
          </a:p>
          <a:p>
            <a:r>
              <a:rPr lang="en-US" sz="1600"/>
              <a:t>Now let’s briefly consider some interacting H’s.  </a:t>
            </a:r>
          </a:p>
        </p:txBody>
      </p:sp>
      <p:sp>
        <p:nvSpPr>
          <p:cNvPr id="6" name="TextBox 5">
            <a:extLst>
              <a:ext uri="{FF2B5EF4-FFF2-40B4-BE49-F238E27FC236}">
                <a16:creationId xmlns:a16="http://schemas.microsoft.com/office/drawing/2014/main" id="{E28DCBF1-3DD9-4C85-A20B-F3E90B54BF35}"/>
              </a:ext>
            </a:extLst>
          </p:cNvPr>
          <p:cNvSpPr txBox="1"/>
          <p:nvPr/>
        </p:nvSpPr>
        <p:spPr>
          <a:xfrm flipH="1">
            <a:off x="281389" y="2779130"/>
            <a:ext cx="3375080" cy="338554"/>
          </a:xfrm>
          <a:prstGeom prst="rect">
            <a:avLst/>
          </a:prstGeom>
          <a:noFill/>
        </p:spPr>
        <p:txBody>
          <a:bodyPr wrap="square" rtlCol="0">
            <a:spAutoFit/>
          </a:bodyPr>
          <a:lstStyle/>
          <a:p>
            <a:r>
              <a:rPr lang="en-US" sz="1600"/>
              <a:t>Doing the usual change of variables:</a:t>
            </a:r>
          </a:p>
        </p:txBody>
      </p:sp>
      <p:graphicFrame>
        <p:nvGraphicFramePr>
          <p:cNvPr id="8" name="Object 7">
            <a:extLst>
              <a:ext uri="{FF2B5EF4-FFF2-40B4-BE49-F238E27FC236}">
                <a16:creationId xmlns:a16="http://schemas.microsoft.com/office/drawing/2014/main" id="{6880FE01-0A63-4F14-B643-34352574CACC}"/>
              </a:ext>
            </a:extLst>
          </p:cNvPr>
          <p:cNvGraphicFramePr>
            <a:graphicFrameLocks noChangeAspect="1"/>
          </p:cNvGraphicFramePr>
          <p:nvPr>
            <p:extLst>
              <p:ext uri="{D42A27DB-BD31-4B8C-83A1-F6EECF244321}">
                <p14:modId xmlns:p14="http://schemas.microsoft.com/office/powerpoint/2010/main" val="1442764841"/>
              </p:ext>
            </p:extLst>
          </p:nvPr>
        </p:nvGraphicFramePr>
        <p:xfrm>
          <a:off x="368964" y="3251695"/>
          <a:ext cx="3366973" cy="1243190"/>
        </p:xfrm>
        <a:graphic>
          <a:graphicData uri="http://schemas.openxmlformats.org/presentationml/2006/ole">
            <mc:AlternateContent xmlns:mc="http://schemas.openxmlformats.org/markup-compatibility/2006">
              <mc:Choice xmlns:v="urn:schemas-microsoft-com:vml" Requires="v">
                <p:oleObj name="Equation" r:id="rId4" imgW="2476500" imgH="914400" progId="Equation.DSMT4">
                  <p:embed/>
                </p:oleObj>
              </mc:Choice>
              <mc:Fallback>
                <p:oleObj name="Equation" r:id="rId4" imgW="2476500" imgH="9144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964" y="3251695"/>
                        <a:ext cx="3366973" cy="124319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8AA2CCC8-B9E7-4FF8-BC24-73F1902323B8}"/>
              </a:ext>
            </a:extLst>
          </p:cNvPr>
          <p:cNvSpPr txBox="1"/>
          <p:nvPr/>
        </p:nvSpPr>
        <p:spPr>
          <a:xfrm flipH="1">
            <a:off x="4323760" y="2779130"/>
            <a:ext cx="3470762" cy="338554"/>
          </a:xfrm>
          <a:prstGeom prst="rect">
            <a:avLst/>
          </a:prstGeom>
          <a:noFill/>
        </p:spPr>
        <p:txBody>
          <a:bodyPr wrap="square" rtlCol="0">
            <a:spAutoFit/>
          </a:bodyPr>
          <a:lstStyle/>
          <a:p>
            <a:r>
              <a:rPr lang="en-US" sz="1600"/>
              <a:t>Separates it into the form:</a:t>
            </a:r>
          </a:p>
        </p:txBody>
      </p:sp>
      <p:graphicFrame>
        <p:nvGraphicFramePr>
          <p:cNvPr id="11" name="Object 10">
            <a:extLst>
              <a:ext uri="{FF2B5EF4-FFF2-40B4-BE49-F238E27FC236}">
                <a16:creationId xmlns:a16="http://schemas.microsoft.com/office/drawing/2014/main" id="{6FF05FE5-F9A0-4583-BC0D-11BAC044E198}"/>
              </a:ext>
            </a:extLst>
          </p:cNvPr>
          <p:cNvGraphicFramePr>
            <a:graphicFrameLocks noChangeAspect="1"/>
          </p:cNvGraphicFramePr>
          <p:nvPr>
            <p:extLst>
              <p:ext uri="{D42A27DB-BD31-4B8C-83A1-F6EECF244321}">
                <p14:modId xmlns:p14="http://schemas.microsoft.com/office/powerpoint/2010/main" val="521231066"/>
              </p:ext>
            </p:extLst>
          </p:nvPr>
        </p:nvGraphicFramePr>
        <p:xfrm>
          <a:off x="4419665" y="3357148"/>
          <a:ext cx="6446842" cy="639816"/>
        </p:xfrm>
        <a:graphic>
          <a:graphicData uri="http://schemas.openxmlformats.org/presentationml/2006/ole">
            <mc:AlternateContent xmlns:mc="http://schemas.openxmlformats.org/markup-compatibility/2006">
              <mc:Choice xmlns:v="urn:schemas-microsoft-com:vml" Requires="v">
                <p:oleObj name="Equation" r:id="rId6" imgW="4762440" imgH="469800" progId="Equation.DSMT4">
                  <p:embed/>
                </p:oleObj>
              </mc:Choice>
              <mc:Fallback>
                <p:oleObj name="Equation" r:id="rId6" imgW="4762440" imgH="469800" progId="Equation.DSMT4">
                  <p:embed/>
                  <p:pic>
                    <p:nvPicPr>
                      <p:cNvPr id="0" name="Object 6"/>
                      <p:cNvPicPr>
                        <a:picLocks noChangeAspect="1" noChangeArrowheads="1"/>
                      </p:cNvPicPr>
                      <p:nvPr/>
                    </p:nvPicPr>
                    <p:blipFill>
                      <a:blip r:embed="rId7"/>
                      <a:srcRect/>
                      <a:stretch>
                        <a:fillRect/>
                      </a:stretch>
                    </p:blipFill>
                    <p:spPr bwMode="auto">
                      <a:xfrm>
                        <a:off x="4419665" y="3357148"/>
                        <a:ext cx="6446842" cy="639816"/>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006FB102-9CE2-4911-BB96-9FD188AEF3C6}"/>
              </a:ext>
            </a:extLst>
          </p:cNvPr>
          <p:cNvGraphicFramePr>
            <a:graphicFrameLocks noChangeAspect="1"/>
          </p:cNvGraphicFramePr>
          <p:nvPr>
            <p:extLst>
              <p:ext uri="{D42A27DB-BD31-4B8C-83A1-F6EECF244321}">
                <p14:modId xmlns:p14="http://schemas.microsoft.com/office/powerpoint/2010/main" val="4251999472"/>
              </p:ext>
            </p:extLst>
          </p:nvPr>
        </p:nvGraphicFramePr>
        <p:xfrm>
          <a:off x="368964" y="5179704"/>
          <a:ext cx="3850020" cy="1243189"/>
        </p:xfrm>
        <a:graphic>
          <a:graphicData uri="http://schemas.openxmlformats.org/presentationml/2006/ole">
            <mc:AlternateContent xmlns:mc="http://schemas.openxmlformats.org/markup-compatibility/2006">
              <mc:Choice xmlns:v="urn:schemas-microsoft-com:vml" Requires="v">
                <p:oleObj name="Equation" r:id="rId8" imgW="2692400" imgH="863600" progId="Equation.DSMT4">
                  <p:embed/>
                </p:oleObj>
              </mc:Choice>
              <mc:Fallback>
                <p:oleObj name="Equation" r:id="rId8" imgW="2692400" imgH="8636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8964" y="5179704"/>
                        <a:ext cx="3850020" cy="1243189"/>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891F2E70-8758-4D49-B054-ACC943ACD7B2}"/>
              </a:ext>
            </a:extLst>
          </p:cNvPr>
          <p:cNvSpPr txBox="1"/>
          <p:nvPr/>
        </p:nvSpPr>
        <p:spPr>
          <a:xfrm flipH="1">
            <a:off x="281389" y="4698364"/>
            <a:ext cx="3375080" cy="338554"/>
          </a:xfrm>
          <a:prstGeom prst="rect">
            <a:avLst/>
          </a:prstGeom>
          <a:noFill/>
        </p:spPr>
        <p:txBody>
          <a:bodyPr wrap="square" rtlCol="0">
            <a:spAutoFit/>
          </a:bodyPr>
          <a:lstStyle/>
          <a:p>
            <a:r>
              <a:rPr lang="en-US" sz="1600"/>
              <a:t>And so our solutions are:</a:t>
            </a:r>
          </a:p>
        </p:txBody>
      </p:sp>
      <p:sp>
        <p:nvSpPr>
          <p:cNvPr id="12" name="TextBox 11">
            <a:extLst>
              <a:ext uri="{FF2B5EF4-FFF2-40B4-BE49-F238E27FC236}">
                <a16:creationId xmlns:a16="http://schemas.microsoft.com/office/drawing/2014/main" id="{6352FC86-2A71-4A5C-A4EB-FE80C9F6223D}"/>
              </a:ext>
            </a:extLst>
          </p:cNvPr>
          <p:cNvSpPr txBox="1"/>
          <p:nvPr/>
        </p:nvSpPr>
        <p:spPr>
          <a:xfrm>
            <a:off x="4419665" y="92409"/>
            <a:ext cx="3982655" cy="584775"/>
          </a:xfrm>
          <a:prstGeom prst="rect">
            <a:avLst/>
          </a:prstGeom>
          <a:noFill/>
        </p:spPr>
        <p:txBody>
          <a:bodyPr wrap="square" rtlCol="0">
            <a:spAutoFit/>
          </a:bodyPr>
          <a:lstStyle/>
          <a:p>
            <a:r>
              <a:rPr lang="en-US" sz="3200" b="1" u="sng"/>
              <a:t>Symmetrization of H’s</a:t>
            </a:r>
          </a:p>
        </p:txBody>
      </p:sp>
    </p:spTree>
    <p:extLst>
      <p:ext uri="{BB962C8B-B14F-4D97-AF65-F5344CB8AC3E}">
        <p14:creationId xmlns:p14="http://schemas.microsoft.com/office/powerpoint/2010/main" val="1490669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60549A08-2075-4304-9F5E-D4C32DB5F8E6}"/>
              </a:ext>
            </a:extLst>
          </p:cNvPr>
          <p:cNvGraphicFramePr>
            <a:graphicFrameLocks noChangeAspect="1"/>
          </p:cNvGraphicFramePr>
          <p:nvPr>
            <p:extLst>
              <p:ext uri="{D42A27DB-BD31-4B8C-83A1-F6EECF244321}">
                <p14:modId xmlns:p14="http://schemas.microsoft.com/office/powerpoint/2010/main" val="120436918"/>
              </p:ext>
            </p:extLst>
          </p:nvPr>
        </p:nvGraphicFramePr>
        <p:xfrm>
          <a:off x="261067" y="1975680"/>
          <a:ext cx="6329362" cy="622300"/>
        </p:xfrm>
        <a:graphic>
          <a:graphicData uri="http://schemas.openxmlformats.org/presentationml/2006/ole">
            <mc:AlternateContent xmlns:mc="http://schemas.openxmlformats.org/markup-compatibility/2006">
              <mc:Choice xmlns:v="urn:schemas-microsoft-com:vml" Requires="v">
                <p:oleObj name="Equation" r:id="rId2" imgW="4927320" imgH="482400" progId="Equation.DSMT4">
                  <p:embed/>
                </p:oleObj>
              </mc:Choice>
              <mc:Fallback>
                <p:oleObj name="Equation" r:id="rId2" imgW="4927320" imgH="482400" progId="Equation.DSMT4">
                  <p:embed/>
                  <p:pic>
                    <p:nvPicPr>
                      <p:cNvPr id="3" name="Object 2">
                        <a:extLst>
                          <a:ext uri="{FF2B5EF4-FFF2-40B4-BE49-F238E27FC236}">
                            <a16:creationId xmlns:a16="http://schemas.microsoft.com/office/drawing/2014/main" id="{60549A08-2075-4304-9F5E-D4C32DB5F8E6}"/>
                          </a:ext>
                        </a:extLst>
                      </p:cNvPr>
                      <p:cNvPicPr>
                        <a:picLocks noChangeAspect="1" noChangeArrowheads="1"/>
                      </p:cNvPicPr>
                      <p:nvPr/>
                    </p:nvPicPr>
                    <p:blipFill>
                      <a:blip r:embed="rId3"/>
                      <a:srcRect/>
                      <a:stretch>
                        <a:fillRect/>
                      </a:stretch>
                    </p:blipFill>
                    <p:spPr bwMode="auto">
                      <a:xfrm>
                        <a:off x="261067" y="1975680"/>
                        <a:ext cx="6329362" cy="622300"/>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FFC38E36-D7EF-4769-A33F-3157A31E0C06}"/>
              </a:ext>
            </a:extLst>
          </p:cNvPr>
          <p:cNvSpPr txBox="1"/>
          <p:nvPr/>
        </p:nvSpPr>
        <p:spPr>
          <a:xfrm>
            <a:off x="3747914" y="40459"/>
            <a:ext cx="5071620" cy="584775"/>
          </a:xfrm>
          <a:prstGeom prst="rect">
            <a:avLst/>
          </a:prstGeom>
          <a:noFill/>
        </p:spPr>
        <p:txBody>
          <a:bodyPr wrap="square" rtlCol="0">
            <a:spAutoFit/>
          </a:bodyPr>
          <a:lstStyle/>
          <a:p>
            <a:r>
              <a:rPr lang="en-US" sz="3200" b="1" u="sng"/>
              <a:t>Central Field Approximation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158791" y="1050671"/>
            <a:ext cx="11717516" cy="738664"/>
          </a:xfrm>
          <a:prstGeom prst="rect">
            <a:avLst/>
          </a:prstGeom>
          <a:noFill/>
        </p:spPr>
        <p:txBody>
          <a:bodyPr wrap="square" rtlCol="0">
            <a:spAutoFit/>
          </a:bodyPr>
          <a:lstStyle/>
          <a:p>
            <a:r>
              <a:rPr lang="en-US" sz="1400"/>
              <a:t>The many-body Hamiltonian for a real atom looks something like this on the left.  In the CFA, one assumes that a given electron simply feels the spatially averaged potential of all the other electrons.  And so we can write its H as simply as the previously encountered hydrogenic H.  And so we have reduced it to a independent electron model.  The only caveat is that the electrons must obey fermion statistics.  And so we could just fill up in order of increasing energy. </a:t>
            </a:r>
          </a:p>
        </p:txBody>
      </p:sp>
      <p:sp>
        <p:nvSpPr>
          <p:cNvPr id="17" name="TextBox 16">
            <a:extLst>
              <a:ext uri="{FF2B5EF4-FFF2-40B4-BE49-F238E27FC236}">
                <a16:creationId xmlns:a16="http://schemas.microsoft.com/office/drawing/2014/main" id="{472333EF-38F8-46ED-ADBA-D15B15271B7A}"/>
              </a:ext>
            </a:extLst>
          </p:cNvPr>
          <p:cNvSpPr txBox="1"/>
          <p:nvPr/>
        </p:nvSpPr>
        <p:spPr>
          <a:xfrm flipH="1">
            <a:off x="158791" y="2799624"/>
            <a:ext cx="9787849" cy="738664"/>
          </a:xfrm>
          <a:prstGeom prst="rect">
            <a:avLst/>
          </a:prstGeom>
          <a:noFill/>
        </p:spPr>
        <p:txBody>
          <a:bodyPr wrap="square" rtlCol="0">
            <a:spAutoFit/>
          </a:bodyPr>
          <a:lstStyle/>
          <a:p>
            <a:r>
              <a:rPr lang="en-US" sz="1400"/>
              <a:t>So let’s say we have a Helium atom.  What states could the electrons occupy?  In the n = 0 orbital, there are four possible states.  But presumably there is only one common spatial part of the wavefunction, and so the only possible state they could occupy would be the only AS state among the four:</a:t>
            </a:r>
          </a:p>
        </p:txBody>
      </p:sp>
      <p:graphicFrame>
        <p:nvGraphicFramePr>
          <p:cNvPr id="18" name="Object 17">
            <a:extLst>
              <a:ext uri="{FF2B5EF4-FFF2-40B4-BE49-F238E27FC236}">
                <a16:creationId xmlns:a16="http://schemas.microsoft.com/office/drawing/2014/main" id="{9CFB8CCD-1C81-4BAB-8FDC-4C11B6BDB4E8}"/>
              </a:ext>
            </a:extLst>
          </p:cNvPr>
          <p:cNvGraphicFramePr>
            <a:graphicFrameLocks noChangeAspect="1"/>
          </p:cNvGraphicFramePr>
          <p:nvPr>
            <p:extLst>
              <p:ext uri="{D42A27DB-BD31-4B8C-83A1-F6EECF244321}">
                <p14:modId xmlns:p14="http://schemas.microsoft.com/office/powerpoint/2010/main" val="2749033872"/>
              </p:ext>
            </p:extLst>
          </p:nvPr>
        </p:nvGraphicFramePr>
        <p:xfrm>
          <a:off x="261067" y="4472369"/>
          <a:ext cx="6002337" cy="2190750"/>
        </p:xfrm>
        <a:graphic>
          <a:graphicData uri="http://schemas.openxmlformats.org/presentationml/2006/ole">
            <mc:AlternateContent xmlns:mc="http://schemas.openxmlformats.org/markup-compatibility/2006">
              <mc:Choice xmlns:v="urn:schemas-microsoft-com:vml" Requires="v">
                <p:oleObj name="Equation" r:id="rId4" imgW="5079960" imgH="1828800" progId="Equation.DSMT4">
                  <p:embed/>
                </p:oleObj>
              </mc:Choice>
              <mc:Fallback>
                <p:oleObj name="Equation" r:id="rId4" imgW="5079960" imgH="1828800" progId="Equation.DSMT4">
                  <p:embed/>
                  <p:pic>
                    <p:nvPicPr>
                      <p:cNvPr id="0" name=""/>
                      <p:cNvPicPr/>
                      <p:nvPr/>
                    </p:nvPicPr>
                    <p:blipFill>
                      <a:blip r:embed="rId5"/>
                      <a:stretch>
                        <a:fillRect/>
                      </a:stretch>
                    </p:blipFill>
                    <p:spPr>
                      <a:xfrm>
                        <a:off x="261067" y="4472369"/>
                        <a:ext cx="6002337" cy="2190750"/>
                      </a:xfrm>
                      <a:prstGeom prst="rect">
                        <a:avLst/>
                      </a:prstGeom>
                      <a:ln>
                        <a:solidFill>
                          <a:schemeClr val="accent1"/>
                        </a:solidFill>
                      </a:ln>
                    </p:spPr>
                  </p:pic>
                </p:oleObj>
              </mc:Fallback>
            </mc:AlternateContent>
          </a:graphicData>
        </a:graphic>
      </p:graphicFrame>
      <p:graphicFrame>
        <p:nvGraphicFramePr>
          <p:cNvPr id="21" name="Object 20">
            <a:extLst>
              <a:ext uri="{FF2B5EF4-FFF2-40B4-BE49-F238E27FC236}">
                <a16:creationId xmlns:a16="http://schemas.microsoft.com/office/drawing/2014/main" id="{74413842-5E41-44B8-9401-F9EE0DE902A2}"/>
              </a:ext>
            </a:extLst>
          </p:cNvPr>
          <p:cNvGraphicFramePr>
            <a:graphicFrameLocks noChangeAspect="1"/>
          </p:cNvGraphicFramePr>
          <p:nvPr>
            <p:extLst>
              <p:ext uri="{D42A27DB-BD31-4B8C-83A1-F6EECF244321}">
                <p14:modId xmlns:p14="http://schemas.microsoft.com/office/powerpoint/2010/main" val="2245119146"/>
              </p:ext>
            </p:extLst>
          </p:nvPr>
        </p:nvGraphicFramePr>
        <p:xfrm>
          <a:off x="281387" y="3747506"/>
          <a:ext cx="4280883" cy="523219"/>
        </p:xfrm>
        <a:graphic>
          <a:graphicData uri="http://schemas.openxmlformats.org/presentationml/2006/ole">
            <mc:AlternateContent xmlns:mc="http://schemas.openxmlformats.org/markup-compatibility/2006">
              <mc:Choice xmlns:v="urn:schemas-microsoft-com:vml" Requires="v">
                <p:oleObj name="Equation" r:id="rId6" imgW="3429000" imgH="419040" progId="Equation.DSMT4">
                  <p:embed/>
                </p:oleObj>
              </mc:Choice>
              <mc:Fallback>
                <p:oleObj name="Equation" r:id="rId6" imgW="3429000" imgH="419040" progId="Equation.DSMT4">
                  <p:embed/>
                  <p:pic>
                    <p:nvPicPr>
                      <p:cNvPr id="0" name=""/>
                      <p:cNvPicPr/>
                      <p:nvPr/>
                    </p:nvPicPr>
                    <p:blipFill>
                      <a:blip r:embed="rId7"/>
                      <a:stretch>
                        <a:fillRect/>
                      </a:stretch>
                    </p:blipFill>
                    <p:spPr>
                      <a:xfrm>
                        <a:off x="281387" y="3747506"/>
                        <a:ext cx="4280883" cy="523219"/>
                      </a:xfrm>
                      <a:prstGeom prst="rect">
                        <a:avLst/>
                      </a:prstGeom>
                    </p:spPr>
                  </p:pic>
                </p:oleObj>
              </mc:Fallback>
            </mc:AlternateContent>
          </a:graphicData>
        </a:graphic>
      </p:graphicFrame>
    </p:spTree>
    <p:extLst>
      <p:ext uri="{BB962C8B-B14F-4D97-AF65-F5344CB8AC3E}">
        <p14:creationId xmlns:p14="http://schemas.microsoft.com/office/powerpoint/2010/main" val="34569886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ABD550-E559-C7A5-9ADB-8BE3474D1E5F}"/>
            </a:ext>
          </a:extLst>
        </p:cNvPr>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077C582F-B9EC-B4AB-87D1-19FEB703D283}"/>
              </a:ext>
            </a:extLst>
          </p:cNvPr>
          <p:cNvGraphicFramePr>
            <a:graphicFrameLocks noChangeAspect="1"/>
          </p:cNvGraphicFramePr>
          <p:nvPr/>
        </p:nvGraphicFramePr>
        <p:xfrm>
          <a:off x="281387" y="1799797"/>
          <a:ext cx="6329362" cy="622300"/>
        </p:xfrm>
        <a:graphic>
          <a:graphicData uri="http://schemas.openxmlformats.org/presentationml/2006/ole">
            <mc:AlternateContent xmlns:mc="http://schemas.openxmlformats.org/markup-compatibility/2006">
              <mc:Choice xmlns:v="urn:schemas-microsoft-com:vml" Requires="v">
                <p:oleObj name="Equation" r:id="rId2" imgW="4927320" imgH="482400" progId="Equation.DSMT4">
                  <p:embed/>
                </p:oleObj>
              </mc:Choice>
              <mc:Fallback>
                <p:oleObj name="Equation" r:id="rId2" imgW="4927320" imgH="482400" progId="Equation.DSMT4">
                  <p:embed/>
                  <p:pic>
                    <p:nvPicPr>
                      <p:cNvPr id="3" name="Object 2">
                        <a:extLst>
                          <a:ext uri="{FF2B5EF4-FFF2-40B4-BE49-F238E27FC236}">
                            <a16:creationId xmlns:a16="http://schemas.microsoft.com/office/drawing/2014/main" id="{60549A08-2075-4304-9F5E-D4C32DB5F8E6}"/>
                          </a:ext>
                        </a:extLst>
                      </p:cNvPr>
                      <p:cNvPicPr>
                        <a:picLocks noChangeAspect="1" noChangeArrowheads="1"/>
                      </p:cNvPicPr>
                      <p:nvPr/>
                    </p:nvPicPr>
                    <p:blipFill>
                      <a:blip r:embed="rId3"/>
                      <a:srcRect/>
                      <a:stretch>
                        <a:fillRect/>
                      </a:stretch>
                    </p:blipFill>
                    <p:spPr bwMode="auto">
                      <a:xfrm>
                        <a:off x="281387" y="1799797"/>
                        <a:ext cx="6329362" cy="622300"/>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0D5BD29D-D65C-48D9-07EB-6150221E2480}"/>
              </a:ext>
            </a:extLst>
          </p:cNvPr>
          <p:cNvSpPr txBox="1"/>
          <p:nvPr/>
        </p:nvSpPr>
        <p:spPr>
          <a:xfrm>
            <a:off x="3747914" y="102014"/>
            <a:ext cx="5071620" cy="584775"/>
          </a:xfrm>
          <a:prstGeom prst="rect">
            <a:avLst/>
          </a:prstGeom>
          <a:noFill/>
        </p:spPr>
        <p:txBody>
          <a:bodyPr wrap="square" rtlCol="0">
            <a:spAutoFit/>
          </a:bodyPr>
          <a:lstStyle/>
          <a:p>
            <a:r>
              <a:rPr lang="en-US" sz="3200" b="1" u="sng"/>
              <a:t>Central Field Approximation</a:t>
            </a:r>
          </a:p>
        </p:txBody>
      </p:sp>
      <p:sp>
        <p:nvSpPr>
          <p:cNvPr id="19" name="TextBox 18">
            <a:extLst>
              <a:ext uri="{FF2B5EF4-FFF2-40B4-BE49-F238E27FC236}">
                <a16:creationId xmlns:a16="http://schemas.microsoft.com/office/drawing/2014/main" id="{DA2D1DBC-DFCD-CECE-C5F2-A755B1CF4716}"/>
              </a:ext>
            </a:extLst>
          </p:cNvPr>
          <p:cNvSpPr txBox="1"/>
          <p:nvPr/>
        </p:nvSpPr>
        <p:spPr>
          <a:xfrm flipH="1">
            <a:off x="281385" y="2733794"/>
            <a:ext cx="11422934" cy="2123658"/>
          </a:xfrm>
          <a:prstGeom prst="rect">
            <a:avLst/>
          </a:prstGeom>
          <a:noFill/>
        </p:spPr>
        <p:txBody>
          <a:bodyPr wrap="square" rtlCol="0">
            <a:spAutoFit/>
          </a:bodyPr>
          <a:lstStyle/>
          <a:p>
            <a:r>
              <a:rPr lang="en-US" sz="1400"/>
              <a:t>It’ll turn out that single particle energy levels increase by subshell roughly (as fine structure interaction predicts).  And wiithin a given subshell, ℓ, there will be [2(2ℓ+1)]</a:t>
            </a:r>
            <a:r>
              <a:rPr lang="en-US" sz="1400" baseline="30000"/>
              <a:t>N</a:t>
            </a:r>
            <a:r>
              <a:rPr lang="en-US" sz="1400"/>
              <a:t> possible states, where N = # electrons in subshell.  Hund’s rules tell us to reorient from the uncoupled (1) representation to the LS coupling scheme |L</a:t>
            </a:r>
            <a:r>
              <a:rPr lang="en-US" sz="1400" baseline="-25000"/>
              <a:t>T</a:t>
            </a:r>
            <a:r>
              <a:rPr lang="en-US" sz="1400"/>
              <a:t>S</a:t>
            </a:r>
            <a:r>
              <a:rPr lang="en-US" sz="1400" baseline="-25000"/>
              <a:t>T</a:t>
            </a:r>
            <a:r>
              <a:rPr lang="en-US" sz="1400"/>
              <a:t>J</a:t>
            </a:r>
            <a:r>
              <a:rPr lang="en-US" sz="1400" baseline="-25000"/>
              <a:t>T</a:t>
            </a:r>
            <a:r>
              <a:rPr lang="en-US" sz="1400"/>
              <a:t>m</a:t>
            </a:r>
            <a:r>
              <a:rPr lang="en-US" sz="1400" baseline="-25000"/>
              <a:t>JT</a:t>
            </a:r>
            <a:r>
              <a:rPr lang="en-US" sz="1400"/>
              <a:t>&gt;.  The number of states in this scheme is the same as in the uncoupled representation of course.  But only some will be physical (i.e. AS) states.  Anyway, taking account of the interaction between electrons, to find the </a:t>
            </a:r>
            <a:r>
              <a:rPr lang="en-US" sz="1400" i="1"/>
              <a:t>lowest</a:t>
            </a:r>
            <a:r>
              <a:rPr lang="en-US" sz="1400"/>
              <a:t> physical (AS) energy states within this subspace, Hund’s rules state that within each subshell…</a:t>
            </a:r>
          </a:p>
          <a:p>
            <a:endParaRPr lang="en-US" sz="1400"/>
          </a:p>
          <a:p>
            <a:pPr marL="342900" indent="-342900">
              <a:buAutoNum type="arabicPeriod"/>
            </a:pPr>
            <a:r>
              <a:rPr lang="en-US" sz="1600">
                <a:solidFill>
                  <a:srgbClr val="0000FF"/>
                </a:solidFill>
              </a:rPr>
              <a:t>Maximize S</a:t>
            </a:r>
            <a:r>
              <a:rPr lang="en-US" sz="1600" baseline="-25000">
                <a:solidFill>
                  <a:srgbClr val="0000FF"/>
                </a:solidFill>
              </a:rPr>
              <a:t>T</a:t>
            </a:r>
            <a:r>
              <a:rPr lang="en-US" sz="1600">
                <a:solidFill>
                  <a:srgbClr val="0000FF"/>
                </a:solidFill>
              </a:rPr>
              <a:t> (having same spin requires spatial part of total electron wavefunction anti-symmetric, minimizing repulsion)</a:t>
            </a:r>
          </a:p>
          <a:p>
            <a:pPr marL="342900" indent="-342900">
              <a:buAutoNum type="arabicPeriod"/>
            </a:pPr>
            <a:r>
              <a:rPr lang="en-US" sz="1600">
                <a:solidFill>
                  <a:srgbClr val="0000FF"/>
                </a:solidFill>
              </a:rPr>
              <a:t>With freedom left, maximize L</a:t>
            </a:r>
            <a:r>
              <a:rPr lang="en-US" sz="1600" baseline="-25000">
                <a:solidFill>
                  <a:srgbClr val="0000FF"/>
                </a:solidFill>
              </a:rPr>
              <a:t>T </a:t>
            </a:r>
            <a:r>
              <a:rPr lang="en-US" sz="1600">
                <a:solidFill>
                  <a:srgbClr val="0000FF"/>
                </a:solidFill>
              </a:rPr>
              <a:t> (going in same direction minimizes chance of crossing, and hence electrical repulsion)</a:t>
            </a:r>
          </a:p>
          <a:p>
            <a:pPr marL="342900" indent="-342900">
              <a:buAutoNum type="arabicPeriod"/>
            </a:pPr>
            <a:r>
              <a:rPr lang="en-US" sz="1600">
                <a:solidFill>
                  <a:srgbClr val="0000FF"/>
                </a:solidFill>
              </a:rPr>
              <a:t>With freedom left, maximize/minimize J</a:t>
            </a:r>
            <a:r>
              <a:rPr lang="en-US" sz="1600" baseline="-25000">
                <a:solidFill>
                  <a:srgbClr val="0000FF"/>
                </a:solidFill>
              </a:rPr>
              <a:t>T</a:t>
            </a:r>
            <a:r>
              <a:rPr lang="en-US" sz="1600">
                <a:solidFill>
                  <a:srgbClr val="0000FF"/>
                </a:solidFill>
              </a:rPr>
              <a:t> if shell is &gt;/&lt; half filled.  This is basically taking account of SO interaction.  </a:t>
            </a:r>
            <a:endParaRPr lang="en-US" sz="1400">
              <a:solidFill>
                <a:srgbClr val="0000FF"/>
              </a:solidFill>
            </a:endParaRPr>
          </a:p>
        </p:txBody>
      </p:sp>
      <p:sp>
        <p:nvSpPr>
          <p:cNvPr id="20" name="TextBox 19">
            <a:extLst>
              <a:ext uri="{FF2B5EF4-FFF2-40B4-BE49-F238E27FC236}">
                <a16:creationId xmlns:a16="http://schemas.microsoft.com/office/drawing/2014/main" id="{653F53DF-A0DD-9C4C-D0A7-30EDAD5BD9AA}"/>
              </a:ext>
            </a:extLst>
          </p:cNvPr>
          <p:cNvSpPr txBox="1"/>
          <p:nvPr/>
        </p:nvSpPr>
        <p:spPr>
          <a:xfrm flipH="1">
            <a:off x="281385" y="5043102"/>
            <a:ext cx="11143368" cy="738664"/>
          </a:xfrm>
          <a:prstGeom prst="rect">
            <a:avLst/>
          </a:prstGeom>
          <a:noFill/>
        </p:spPr>
        <p:txBody>
          <a:bodyPr wrap="square" rtlCol="0">
            <a:spAutoFit/>
          </a:bodyPr>
          <a:lstStyle/>
          <a:p>
            <a:r>
              <a:rPr lang="en-US" sz="1400"/>
              <a:t>The first two rules can be worked out with that chemistry class heuristic.  Say we had 7 electrons.  Then first 4 would fill the 1s and 2s subshells.  Then the three electrons left would occupy the 2p subshell and would have quantum numbers ℓ = 1, s = ½.  Max S</a:t>
            </a:r>
            <a:r>
              <a:rPr lang="en-US" sz="1400" baseline="-25000"/>
              <a:t>T</a:t>
            </a:r>
            <a:r>
              <a:rPr lang="en-US" sz="1400"/>
              <a:t> would be all spin up S</a:t>
            </a:r>
            <a:r>
              <a:rPr lang="en-US" sz="1400" baseline="-25000"/>
              <a:t>T</a:t>
            </a:r>
            <a:r>
              <a:rPr lang="en-US" sz="1400"/>
              <a:t> = 3/2.  Max L</a:t>
            </a:r>
            <a:r>
              <a:rPr lang="en-US" sz="1400" baseline="-25000"/>
              <a:t>T</a:t>
            </a:r>
            <a:r>
              <a:rPr lang="en-US" sz="1400"/>
              <a:t> would 0.  J</a:t>
            </a:r>
            <a:r>
              <a:rPr lang="en-US" sz="1400" baseline="-25000"/>
              <a:t>T</a:t>
            </a:r>
            <a:r>
              <a:rPr lang="en-US" sz="1400"/>
              <a:t> = 3/2, and then we have 7 m</a:t>
            </a:r>
            <a:r>
              <a:rPr lang="en-US" sz="1400" baseline="-25000"/>
              <a:t>jT</a:t>
            </a:r>
            <a:r>
              <a:rPr lang="en-US" sz="1400"/>
              <a:t> states left.</a:t>
            </a:r>
          </a:p>
        </p:txBody>
      </p:sp>
      <p:sp>
        <p:nvSpPr>
          <p:cNvPr id="6" name="TextBox 5">
            <a:extLst>
              <a:ext uri="{FF2B5EF4-FFF2-40B4-BE49-F238E27FC236}">
                <a16:creationId xmlns:a16="http://schemas.microsoft.com/office/drawing/2014/main" id="{18E02712-1915-019D-C54D-F7C15AF22294}"/>
              </a:ext>
            </a:extLst>
          </p:cNvPr>
          <p:cNvSpPr txBox="1"/>
          <p:nvPr/>
        </p:nvSpPr>
        <p:spPr>
          <a:xfrm>
            <a:off x="281386" y="981683"/>
            <a:ext cx="11341653" cy="523220"/>
          </a:xfrm>
          <a:prstGeom prst="rect">
            <a:avLst/>
          </a:prstGeom>
          <a:noFill/>
        </p:spPr>
        <p:txBody>
          <a:bodyPr wrap="square">
            <a:spAutoFit/>
          </a:bodyPr>
          <a:lstStyle/>
          <a:p>
            <a:r>
              <a:rPr lang="en-US" sz="1400"/>
              <a:t>But Hund’s rules go a step further, and take some account of electrical repulsion, so we’re not really considering the e- to be simply occupying single particle states.</a:t>
            </a:r>
          </a:p>
        </p:txBody>
      </p:sp>
    </p:spTree>
    <p:extLst>
      <p:ext uri="{BB962C8B-B14F-4D97-AF65-F5344CB8AC3E}">
        <p14:creationId xmlns:p14="http://schemas.microsoft.com/office/powerpoint/2010/main" val="4158776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491685" y="346424"/>
            <a:ext cx="5208630" cy="523221"/>
          </a:xfrm>
        </p:spPr>
        <p:txBody>
          <a:bodyPr>
            <a:normAutofit fontScale="90000"/>
          </a:bodyPr>
          <a:lstStyle/>
          <a:p>
            <a:r>
              <a:rPr lang="en-US" sz="3200" b="1" u="sng">
                <a:latin typeface="+mn-lt"/>
              </a:rPr>
              <a:t>Atom in uniform EM field (CFA)</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5" y="1072255"/>
            <a:ext cx="10993130" cy="738664"/>
          </a:xfrm>
          <a:prstGeom prst="rect">
            <a:avLst/>
          </a:prstGeom>
          <a:noFill/>
        </p:spPr>
        <p:txBody>
          <a:bodyPr wrap="square" rtlCol="0">
            <a:spAutoFit/>
          </a:bodyPr>
          <a:lstStyle/>
          <a:p>
            <a:r>
              <a:rPr lang="en-US" sz="1400"/>
              <a:t>Now let’s do atoms (or, </a:t>
            </a:r>
            <a:r>
              <a:rPr lang="en-US" sz="1400" i="1"/>
              <a:t>an</a:t>
            </a:r>
            <a:r>
              <a:rPr lang="en-US" sz="1400"/>
              <a:t> atom rather) in an EM field.  So we’d have as follows (see EM folder, Least Action) where </a:t>
            </a:r>
            <a:r>
              <a:rPr lang="en-US" sz="1400" baseline="-25000"/>
              <a:t>f</a:t>
            </a:r>
            <a:r>
              <a:rPr lang="en-US" sz="1400"/>
              <a:t> refers to charges external to the atom, including the ones in other atoms in the substance and the ones residing on any external capacitor plate/solenoid setting up some field permeating the material, and </a:t>
            </a:r>
            <a:r>
              <a:rPr lang="en-US" sz="1400" baseline="-25000"/>
              <a:t>b</a:t>
            </a:r>
            <a:r>
              <a:rPr lang="en-US" sz="1400"/>
              <a:t> refers to bound charges - the ones in the atom.  </a:t>
            </a:r>
            <a:endParaRPr lang="en-US" sz="1400" baseline="-25000"/>
          </a:p>
        </p:txBody>
      </p:sp>
      <p:graphicFrame>
        <p:nvGraphicFramePr>
          <p:cNvPr id="7" name="Object 6">
            <a:extLst>
              <a:ext uri="{FF2B5EF4-FFF2-40B4-BE49-F238E27FC236}">
                <a16:creationId xmlns:a16="http://schemas.microsoft.com/office/drawing/2014/main" id="{764A2027-4159-47F5-8BE4-B66833208425}"/>
              </a:ext>
            </a:extLst>
          </p:cNvPr>
          <p:cNvGraphicFramePr>
            <a:graphicFrameLocks noChangeAspect="1"/>
          </p:cNvGraphicFramePr>
          <p:nvPr>
            <p:extLst>
              <p:ext uri="{D42A27DB-BD31-4B8C-83A1-F6EECF244321}">
                <p14:modId xmlns:p14="http://schemas.microsoft.com/office/powerpoint/2010/main" val="511257248"/>
              </p:ext>
            </p:extLst>
          </p:nvPr>
        </p:nvGraphicFramePr>
        <p:xfrm>
          <a:off x="330676" y="2102787"/>
          <a:ext cx="6917849" cy="752939"/>
        </p:xfrm>
        <a:graphic>
          <a:graphicData uri="http://schemas.openxmlformats.org/presentationml/2006/ole">
            <mc:AlternateContent xmlns:mc="http://schemas.openxmlformats.org/markup-compatibility/2006">
              <mc:Choice xmlns:v="urn:schemas-microsoft-com:vml" Requires="v">
                <p:oleObj name="Equation" r:id="rId3" imgW="8267833" imgH="900999" progId="Equation.DSMT4">
                  <p:embed/>
                </p:oleObj>
              </mc:Choice>
              <mc:Fallback>
                <p:oleObj name="Equation" r:id="rId3" imgW="8267833" imgH="900999" progId="Equation.DSMT4">
                  <p:embed/>
                  <p:pic>
                    <p:nvPicPr>
                      <p:cNvPr id="0" name="Object 154"/>
                      <p:cNvPicPr>
                        <a:picLocks noChangeAspect="1" noChangeArrowheads="1"/>
                      </p:cNvPicPr>
                      <p:nvPr/>
                    </p:nvPicPr>
                    <p:blipFill>
                      <a:blip r:embed="rId4"/>
                      <a:srcRect/>
                      <a:stretch>
                        <a:fillRect/>
                      </a:stretch>
                    </p:blipFill>
                    <p:spPr bwMode="auto">
                      <a:xfrm>
                        <a:off x="330676" y="2102787"/>
                        <a:ext cx="6917849" cy="752939"/>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B935268-BFC7-40AE-A244-140F26370BE5}"/>
                  </a:ext>
                </a:extLst>
              </p:cNvPr>
              <p:cNvSpPr txBox="1"/>
              <p:nvPr/>
            </p:nvSpPr>
            <p:spPr>
              <a:xfrm>
                <a:off x="265159" y="2970193"/>
                <a:ext cx="11661682" cy="523220"/>
              </a:xfrm>
              <a:prstGeom prst="rect">
                <a:avLst/>
              </a:prstGeom>
              <a:noFill/>
            </p:spPr>
            <p:txBody>
              <a:bodyPr wrap="square" rtlCol="0">
                <a:spAutoFit/>
              </a:bodyPr>
              <a:lstStyle/>
              <a:p>
                <a:r>
                  <a:rPr lang="en-US" sz="1400"/>
                  <a:t>Now we usually neglect B</a:t>
                </a:r>
                <a:r>
                  <a:rPr lang="en-US" sz="1400" baseline="-25000"/>
                  <a:t>b</a:t>
                </a:r>
                <a:r>
                  <a:rPr lang="en-US" sz="1400"/>
                  <a:t> and A</a:t>
                </a:r>
                <a:r>
                  <a:rPr lang="en-US" sz="1400" baseline="-25000"/>
                  <a:t>b</a:t>
                </a:r>
                <a:r>
                  <a:rPr lang="en-US" sz="1400"/>
                  <a:t> contributions as being insignificant next to the electric field contribution.  Then, the ∫</a:t>
                </a:r>
                <a14:m>
                  <m:oMath xmlns:m="http://schemas.openxmlformats.org/officeDocument/2006/math">
                    <m:r>
                      <a:rPr lang="en-US" sz="1400" i="1" smtClean="0">
                        <a:latin typeface="Cambria Math" panose="02040503050406030204" pitchFamily="18" charset="0"/>
                      </a:rPr>
                      <m:t>𝐸</m:t>
                    </m:r>
                    <m:r>
                      <a:rPr lang="en-US" sz="1400" i="1" baseline="-25000" smtClean="0">
                        <a:latin typeface="Cambria Math" panose="02040503050406030204" pitchFamily="18" charset="0"/>
                      </a:rPr>
                      <m:t>𝑏</m:t>
                    </m:r>
                    <m:r>
                      <a:rPr lang="en-US" sz="1400" i="1" baseline="30000" smtClean="0">
                        <a:latin typeface="Cambria Math" panose="02040503050406030204" pitchFamily="18" charset="0"/>
                      </a:rPr>
                      <m:t>2</m:t>
                    </m:r>
                  </m:oMath>
                </a14:m>
                <a:r>
                  <a:rPr lang="en-US" sz="1400"/>
                  <a:t> contribution just reproduces the electrostatic interaction between bound charges.  So we can say, where V is the Coulomb electrostatic interaction:</a:t>
                </a:r>
                <a:endParaRPr lang="en-US" sz="1400" b="1"/>
              </a:p>
            </p:txBody>
          </p:sp>
        </mc:Choice>
        <mc:Fallback xmlns="">
          <p:sp>
            <p:nvSpPr>
              <p:cNvPr id="13" name="TextBox 12">
                <a:extLst>
                  <a:ext uri="{FF2B5EF4-FFF2-40B4-BE49-F238E27FC236}">
                    <a16:creationId xmlns:a16="http://schemas.microsoft.com/office/drawing/2014/main" id="{1B935268-BFC7-40AE-A244-140F26370BE5}"/>
                  </a:ext>
                </a:extLst>
              </p:cNvPr>
              <p:cNvSpPr txBox="1">
                <a:spLocks noRot="1" noChangeAspect="1" noMove="1" noResize="1" noEditPoints="1" noAdjustHandles="1" noChangeArrowheads="1" noChangeShapeType="1" noTextEdit="1"/>
              </p:cNvSpPr>
              <p:nvPr/>
            </p:nvSpPr>
            <p:spPr>
              <a:xfrm>
                <a:off x="265159" y="2970193"/>
                <a:ext cx="11661682" cy="523220"/>
              </a:xfrm>
              <a:prstGeom prst="rect">
                <a:avLst/>
              </a:prstGeom>
              <a:blipFill>
                <a:blip r:embed="rId5"/>
                <a:stretch>
                  <a:fillRect l="-157" t="-2326" b="-11628"/>
                </a:stretch>
              </a:blipFill>
            </p:spPr>
            <p:txBody>
              <a:bodyPr/>
              <a:lstStyle/>
              <a:p>
                <a:r>
                  <a:rPr lang="en-US">
                    <a:noFill/>
                  </a:rPr>
                  <a:t> </a:t>
                </a:r>
              </a:p>
            </p:txBody>
          </p:sp>
        </mc:Fallback>
      </mc:AlternateContent>
      <p:graphicFrame>
        <p:nvGraphicFramePr>
          <p:cNvPr id="14" name="Object 13">
            <a:extLst>
              <a:ext uri="{FF2B5EF4-FFF2-40B4-BE49-F238E27FC236}">
                <a16:creationId xmlns:a16="http://schemas.microsoft.com/office/drawing/2014/main" id="{CAAB295B-0DB7-4059-80ED-208487CE0E5D}"/>
              </a:ext>
            </a:extLst>
          </p:cNvPr>
          <p:cNvGraphicFramePr>
            <a:graphicFrameLocks noChangeAspect="1"/>
          </p:cNvGraphicFramePr>
          <p:nvPr>
            <p:extLst>
              <p:ext uri="{D42A27DB-BD31-4B8C-83A1-F6EECF244321}">
                <p14:modId xmlns:p14="http://schemas.microsoft.com/office/powerpoint/2010/main" val="4213072403"/>
              </p:ext>
            </p:extLst>
          </p:nvPr>
        </p:nvGraphicFramePr>
        <p:xfrm>
          <a:off x="330676" y="3562350"/>
          <a:ext cx="5262563" cy="668338"/>
        </p:xfrm>
        <a:graphic>
          <a:graphicData uri="http://schemas.openxmlformats.org/presentationml/2006/ole">
            <mc:AlternateContent xmlns:mc="http://schemas.openxmlformats.org/markup-compatibility/2006">
              <mc:Choice xmlns:v="urn:schemas-microsoft-com:vml" Requires="v">
                <p:oleObj name="Equation" r:id="rId6" imgW="4787640" imgH="609480" progId="Equation.DSMT4">
                  <p:embed/>
                </p:oleObj>
              </mc:Choice>
              <mc:Fallback>
                <p:oleObj name="Equation" r:id="rId6" imgW="4787640" imgH="609480" progId="Equation.DSMT4">
                  <p:embed/>
                  <p:pic>
                    <p:nvPicPr>
                      <p:cNvPr id="7" name="Object 6">
                        <a:extLst>
                          <a:ext uri="{FF2B5EF4-FFF2-40B4-BE49-F238E27FC236}">
                            <a16:creationId xmlns:a16="http://schemas.microsoft.com/office/drawing/2014/main" id="{764A2027-4159-47F5-8BE4-B66833208425}"/>
                          </a:ext>
                        </a:extLst>
                      </p:cNvPr>
                      <p:cNvPicPr>
                        <a:picLocks noChangeAspect="1" noChangeArrowheads="1"/>
                      </p:cNvPicPr>
                      <p:nvPr/>
                    </p:nvPicPr>
                    <p:blipFill>
                      <a:blip r:embed="rId7"/>
                      <a:srcRect/>
                      <a:stretch>
                        <a:fillRect/>
                      </a:stretch>
                    </p:blipFill>
                    <p:spPr bwMode="auto">
                      <a:xfrm>
                        <a:off x="330676" y="3562350"/>
                        <a:ext cx="5262563" cy="66833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D9DCC836-7DFE-44B4-95AB-9A06750BD1D2}"/>
              </a:ext>
            </a:extLst>
          </p:cNvPr>
          <p:cNvSpPr txBox="1"/>
          <p:nvPr/>
        </p:nvSpPr>
        <p:spPr>
          <a:xfrm>
            <a:off x="265159" y="4421854"/>
            <a:ext cx="11431023" cy="523220"/>
          </a:xfrm>
          <a:prstGeom prst="rect">
            <a:avLst/>
          </a:prstGeom>
          <a:noFill/>
        </p:spPr>
        <p:txBody>
          <a:bodyPr wrap="square">
            <a:spAutoFit/>
          </a:bodyPr>
          <a:lstStyle/>
          <a:p>
            <a:r>
              <a:rPr lang="en-US" sz="1400"/>
              <a:t>We can combine the kinetic energy and Coulomb interaction terms together into the CFA.  And then for uniform fields, we may write </a:t>
            </a:r>
            <a:r>
              <a:rPr lang="el-GR" sz="1400"/>
              <a:t>φ</a:t>
            </a:r>
            <a:r>
              <a:rPr lang="en-US" sz="1400" baseline="-25000"/>
              <a:t>f</a:t>
            </a:r>
            <a:r>
              <a:rPr lang="en-US" sz="1400"/>
              <a:t> as -e</a:t>
            </a:r>
            <a:r>
              <a:rPr lang="en-US" sz="1400" b="1"/>
              <a:t>E·r</a:t>
            </a:r>
            <a:r>
              <a:rPr lang="en-US" sz="1400"/>
              <a:t>, and </a:t>
            </a:r>
            <a:r>
              <a:rPr lang="en-US" sz="1400" b="1"/>
              <a:t>A</a:t>
            </a:r>
            <a:r>
              <a:rPr lang="en-US" sz="1400" b="1" baseline="-25000"/>
              <a:t>f</a:t>
            </a:r>
            <a:r>
              <a:rPr lang="en-US" sz="1400"/>
              <a:t> = -(1/2)</a:t>
            </a:r>
            <a:r>
              <a:rPr lang="en-US" sz="1400" b="1"/>
              <a:t>r</a:t>
            </a:r>
            <a:r>
              <a:rPr lang="en-US" sz="1400"/>
              <a:t>×</a:t>
            </a:r>
            <a:r>
              <a:rPr lang="en-US" sz="1400" b="1"/>
              <a:t>B</a:t>
            </a:r>
            <a:r>
              <a:rPr lang="en-US" sz="1400"/>
              <a:t>, where now we’re dropping the </a:t>
            </a:r>
            <a:r>
              <a:rPr lang="en-US" sz="1400" baseline="-25000"/>
              <a:t>f</a:t>
            </a:r>
            <a:r>
              <a:rPr lang="en-US" sz="1400"/>
              <a:t> subscript to emphasize that the fields here are what we’d normally call the </a:t>
            </a:r>
            <a:r>
              <a:rPr lang="en-US" sz="1400" i="1"/>
              <a:t>bulk-interstitial</a:t>
            </a:r>
            <a:r>
              <a:rPr lang="en-US" sz="1400"/>
              <a:t> fields.  So we come to:</a:t>
            </a:r>
          </a:p>
        </p:txBody>
      </p:sp>
      <p:graphicFrame>
        <p:nvGraphicFramePr>
          <p:cNvPr id="16" name="Object 15">
            <a:extLst>
              <a:ext uri="{FF2B5EF4-FFF2-40B4-BE49-F238E27FC236}">
                <a16:creationId xmlns:a16="http://schemas.microsoft.com/office/drawing/2014/main" id="{59BE9848-84B9-4339-A384-EAACFE66B101}"/>
              </a:ext>
            </a:extLst>
          </p:cNvPr>
          <p:cNvGraphicFramePr>
            <a:graphicFrameLocks noChangeAspect="1"/>
          </p:cNvGraphicFramePr>
          <p:nvPr>
            <p:extLst>
              <p:ext uri="{D42A27DB-BD31-4B8C-83A1-F6EECF244321}">
                <p14:modId xmlns:p14="http://schemas.microsoft.com/office/powerpoint/2010/main" val="137059903"/>
              </p:ext>
            </p:extLst>
          </p:nvPr>
        </p:nvGraphicFramePr>
        <p:xfrm>
          <a:off x="330676" y="5136240"/>
          <a:ext cx="3898900" cy="547687"/>
        </p:xfrm>
        <a:graphic>
          <a:graphicData uri="http://schemas.openxmlformats.org/presentationml/2006/ole">
            <mc:AlternateContent xmlns:mc="http://schemas.openxmlformats.org/markup-compatibility/2006">
              <mc:Choice xmlns:v="urn:schemas-microsoft-com:vml" Requires="v">
                <p:oleObj name="Equation" r:id="rId8" imgW="3187440" imgH="444240" progId="Equation.DSMT4">
                  <p:embed/>
                </p:oleObj>
              </mc:Choice>
              <mc:Fallback>
                <p:oleObj name="Equation" r:id="rId8" imgW="3187440" imgH="444240" progId="Equation.DSMT4">
                  <p:embed/>
                  <p:pic>
                    <p:nvPicPr>
                      <p:cNvPr id="0" name="Object 156"/>
                      <p:cNvPicPr>
                        <a:picLocks noChangeAspect="1" noChangeArrowheads="1"/>
                      </p:cNvPicPr>
                      <p:nvPr/>
                    </p:nvPicPr>
                    <p:blipFill>
                      <a:blip r:embed="rId9"/>
                      <a:srcRect/>
                      <a:stretch>
                        <a:fillRect/>
                      </a:stretch>
                    </p:blipFill>
                    <p:spPr bwMode="auto">
                      <a:xfrm>
                        <a:off x="330676" y="5136240"/>
                        <a:ext cx="3898900" cy="547687"/>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DC8BC741-5CC5-6A25-BCA3-A71E19CADAD8}"/>
              </a:ext>
            </a:extLst>
          </p:cNvPr>
          <p:cNvSpPr txBox="1"/>
          <p:nvPr/>
        </p:nvSpPr>
        <p:spPr>
          <a:xfrm>
            <a:off x="7365524" y="2379679"/>
            <a:ext cx="4238625" cy="307777"/>
          </a:xfrm>
          <a:prstGeom prst="rect">
            <a:avLst/>
          </a:prstGeom>
          <a:noFill/>
        </p:spPr>
        <p:txBody>
          <a:bodyPr wrap="square" rtlCol="0">
            <a:spAutoFit/>
          </a:bodyPr>
          <a:lstStyle/>
          <a:p>
            <a:r>
              <a:rPr lang="en-US" sz="1400"/>
              <a:t>note </a:t>
            </a:r>
            <a:r>
              <a:rPr lang="en-US" sz="1400" b="1"/>
              <a:t>A</a:t>
            </a:r>
            <a:r>
              <a:rPr lang="en-US" sz="1400" baseline="-25000"/>
              <a:t>f</a:t>
            </a:r>
            <a:r>
              <a:rPr lang="en-US" sz="1400"/>
              <a:t> and φ</a:t>
            </a:r>
            <a:r>
              <a:rPr lang="en-US" sz="1400" baseline="-25000"/>
              <a:t>f</a:t>
            </a:r>
            <a:r>
              <a:rPr lang="en-US" sz="1400"/>
              <a:t> would be considered known a priori.</a:t>
            </a:r>
          </a:p>
        </p:txBody>
      </p:sp>
    </p:spTree>
    <p:extLst>
      <p:ext uri="{BB962C8B-B14F-4D97-AF65-F5344CB8AC3E}">
        <p14:creationId xmlns:p14="http://schemas.microsoft.com/office/powerpoint/2010/main" val="8369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E2BBD-7992-9766-F01F-AAFFC26744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D69B9C-657D-C4AC-A8B4-2D1982EF3993}"/>
              </a:ext>
            </a:extLst>
          </p:cNvPr>
          <p:cNvSpPr>
            <a:spLocks noGrp="1"/>
          </p:cNvSpPr>
          <p:nvPr>
            <p:ph type="ctrTitle"/>
          </p:nvPr>
        </p:nvSpPr>
        <p:spPr>
          <a:xfrm>
            <a:off x="3622333" y="242649"/>
            <a:ext cx="5208630" cy="523221"/>
          </a:xfrm>
        </p:spPr>
        <p:txBody>
          <a:bodyPr>
            <a:normAutofit fontScale="90000"/>
          </a:bodyPr>
          <a:lstStyle/>
          <a:p>
            <a:r>
              <a:rPr lang="en-US" sz="3200" b="1" u="sng">
                <a:latin typeface="+mn-lt"/>
              </a:rPr>
              <a:t>Atom in uniform EM field (CFA)</a:t>
            </a:r>
            <a:endParaRPr lang="en-US" sz="5400" b="1" u="sng">
              <a:latin typeface="+mn-lt"/>
            </a:endParaRPr>
          </a:p>
        </p:txBody>
      </p:sp>
      <p:sp>
        <p:nvSpPr>
          <p:cNvPr id="3" name="TextBox 2">
            <a:extLst>
              <a:ext uri="{FF2B5EF4-FFF2-40B4-BE49-F238E27FC236}">
                <a16:creationId xmlns:a16="http://schemas.microsoft.com/office/drawing/2014/main" id="{E2FB1711-D6AC-D290-731A-01CEEE13BDA7}"/>
              </a:ext>
            </a:extLst>
          </p:cNvPr>
          <p:cNvSpPr txBox="1"/>
          <p:nvPr/>
        </p:nvSpPr>
        <p:spPr>
          <a:xfrm>
            <a:off x="334963" y="2177781"/>
            <a:ext cx="11075987" cy="954107"/>
          </a:xfrm>
          <a:prstGeom prst="rect">
            <a:avLst/>
          </a:prstGeom>
          <a:noFill/>
        </p:spPr>
        <p:txBody>
          <a:bodyPr wrap="square" rtlCol="0">
            <a:spAutoFit/>
          </a:bodyPr>
          <a:lstStyle/>
          <a:p>
            <a:r>
              <a:rPr lang="en-US" sz="1400"/>
              <a:t>The first term is the paramagnetic response, and the second term is the diamagnetic one. The first basically tends to align the total magnetic moment with the field, i.e, to align the plane of the orbit perpendicular to the field, and the second term tends to govern the direction in which the electrons circulate around the field (recall that Faraday argument).  If we’re interested in lowish temperatures, then use CFA and Hund’s rules, which tell us the lowest lying states of H</a:t>
            </a:r>
            <a:r>
              <a:rPr lang="en-US" sz="1400" baseline="-25000"/>
              <a:t>CFA</a:t>
            </a:r>
            <a:r>
              <a:rPr lang="en-US" sz="1400"/>
              <a:t>.  And Wigner-Eckert theorem allows us to evaluate expectations of the linear B term within this subspace,</a:t>
            </a:r>
          </a:p>
        </p:txBody>
      </p:sp>
      <p:graphicFrame>
        <p:nvGraphicFramePr>
          <p:cNvPr id="12" name="Object 11">
            <a:extLst>
              <a:ext uri="{FF2B5EF4-FFF2-40B4-BE49-F238E27FC236}">
                <a16:creationId xmlns:a16="http://schemas.microsoft.com/office/drawing/2014/main" id="{FBB74D68-C9A1-6E5A-D434-BB6438329414}"/>
              </a:ext>
            </a:extLst>
          </p:cNvPr>
          <p:cNvGraphicFramePr>
            <a:graphicFrameLocks noChangeAspect="1"/>
          </p:cNvGraphicFramePr>
          <p:nvPr>
            <p:extLst>
              <p:ext uri="{D42A27DB-BD31-4B8C-83A1-F6EECF244321}">
                <p14:modId xmlns:p14="http://schemas.microsoft.com/office/powerpoint/2010/main" val="1017276078"/>
              </p:ext>
            </p:extLst>
          </p:nvPr>
        </p:nvGraphicFramePr>
        <p:xfrm>
          <a:off x="401638" y="3364237"/>
          <a:ext cx="10390187" cy="513199"/>
        </p:xfrm>
        <a:graphic>
          <a:graphicData uri="http://schemas.openxmlformats.org/presentationml/2006/ole">
            <mc:AlternateContent xmlns:mc="http://schemas.openxmlformats.org/markup-compatibility/2006">
              <mc:Choice xmlns:v="urn:schemas-microsoft-com:vml" Requires="v">
                <p:oleObj name="Equation" r:id="rId3" imgW="8737560" imgH="431640" progId="Equation.DSMT4">
                  <p:embed/>
                </p:oleObj>
              </mc:Choice>
              <mc:Fallback>
                <p:oleObj name="Equation" r:id="rId3" imgW="8737560" imgH="431640" progId="Equation.DSMT4">
                  <p:embed/>
                  <p:pic>
                    <p:nvPicPr>
                      <p:cNvPr id="12" name="Object 11">
                        <a:extLst>
                          <a:ext uri="{FF2B5EF4-FFF2-40B4-BE49-F238E27FC236}">
                            <a16:creationId xmlns:a16="http://schemas.microsoft.com/office/drawing/2014/main" id="{063D1F62-BF85-4F61-BDC3-08E9F9AA1914}"/>
                          </a:ext>
                        </a:extLst>
                      </p:cNvPr>
                      <p:cNvPicPr>
                        <a:picLocks noChangeAspect="1" noChangeArrowheads="1"/>
                      </p:cNvPicPr>
                      <p:nvPr/>
                    </p:nvPicPr>
                    <p:blipFill>
                      <a:blip r:embed="rId4"/>
                      <a:srcRect/>
                      <a:stretch>
                        <a:fillRect/>
                      </a:stretch>
                    </p:blipFill>
                    <p:spPr bwMode="auto">
                      <a:xfrm>
                        <a:off x="401638" y="3364237"/>
                        <a:ext cx="10390187" cy="513199"/>
                      </a:xfrm>
                      <a:prstGeom prst="rect">
                        <a:avLst/>
                      </a:prstGeom>
                      <a:solidFill>
                        <a:srgbClr val="CCFFCC"/>
                      </a:solidFill>
                    </p:spPr>
                  </p:pic>
                </p:oleObj>
              </mc:Fallback>
            </mc:AlternateContent>
          </a:graphicData>
        </a:graphic>
      </p:graphicFrame>
      <p:sp>
        <p:nvSpPr>
          <p:cNvPr id="4" name="Rectangle 3">
            <a:extLst>
              <a:ext uri="{FF2B5EF4-FFF2-40B4-BE49-F238E27FC236}">
                <a16:creationId xmlns:a16="http://schemas.microsoft.com/office/drawing/2014/main" id="{C8D6A0AF-7244-5777-8E70-312202AD2065}"/>
              </a:ext>
            </a:extLst>
          </p:cNvPr>
          <p:cNvSpPr/>
          <p:nvPr/>
        </p:nvSpPr>
        <p:spPr>
          <a:xfrm>
            <a:off x="334963" y="4105326"/>
            <a:ext cx="10757069" cy="523220"/>
          </a:xfrm>
          <a:prstGeom prst="rect">
            <a:avLst/>
          </a:prstGeom>
        </p:spPr>
        <p:txBody>
          <a:bodyPr wrap="square">
            <a:spAutoFit/>
          </a:bodyPr>
          <a:lstStyle/>
          <a:p>
            <a:r>
              <a:rPr lang="en-US" sz="1400">
                <a:solidFill>
                  <a:srgbClr val="0000FF"/>
                </a:solidFill>
                <a:ea typeface="Times New Roman" panose="02020603050405020304" pitchFamily="18" charset="0"/>
              </a:rPr>
              <a:t>We’ll note that if the orbital is filled, or ½ filled -1 (like Carbon), then g</a:t>
            </a:r>
            <a:r>
              <a:rPr lang="en-US" sz="1400" baseline="-25000">
                <a:solidFill>
                  <a:srgbClr val="0000FF"/>
                </a:solidFill>
                <a:ea typeface="Times New Roman" panose="02020603050405020304" pitchFamily="18" charset="0"/>
              </a:rPr>
              <a:t>L</a:t>
            </a:r>
            <a:r>
              <a:rPr lang="en-US" sz="1400">
                <a:solidFill>
                  <a:srgbClr val="0000FF"/>
                </a:solidFill>
                <a:ea typeface="Times New Roman" panose="02020603050405020304" pitchFamily="18" charset="0"/>
              </a:rPr>
              <a:t> = 0 (or maybe just J</a:t>
            </a:r>
            <a:r>
              <a:rPr lang="en-US" sz="1400" baseline="-25000">
                <a:solidFill>
                  <a:srgbClr val="0000FF"/>
                </a:solidFill>
                <a:ea typeface="Times New Roman" panose="02020603050405020304" pitchFamily="18" charset="0"/>
              </a:rPr>
              <a:t>T</a:t>
            </a:r>
            <a:r>
              <a:rPr lang="en-US" sz="1400">
                <a:solidFill>
                  <a:srgbClr val="0000FF"/>
                </a:solidFill>
                <a:ea typeface="Times New Roman" panose="02020603050405020304" pitchFamily="18" charset="0"/>
              </a:rPr>
              <a:t> = 0, in which case allowed values of J</a:t>
            </a:r>
            <a:r>
              <a:rPr lang="en-US" sz="1400" baseline="-25000">
                <a:solidFill>
                  <a:srgbClr val="0000FF"/>
                </a:solidFill>
                <a:ea typeface="Times New Roman" panose="02020603050405020304" pitchFamily="18" charset="0"/>
              </a:rPr>
              <a:t>ZT</a:t>
            </a:r>
            <a:r>
              <a:rPr lang="en-US" sz="1400">
                <a:solidFill>
                  <a:srgbClr val="0000FF"/>
                </a:solidFill>
                <a:ea typeface="Times New Roman" panose="02020603050405020304" pitchFamily="18" charset="0"/>
              </a:rPr>
              <a:t> are zero) , in which case there is only a diamagnetic response.  Otherwise, we’ll get a paramagnetic + diamagnetic response.  Usually the former is strongest.</a:t>
            </a:r>
            <a:endParaRPr lang="en-US" sz="1600">
              <a:solidFill>
                <a:srgbClr val="0000FF"/>
              </a:solidFill>
              <a:ea typeface="Times New Roman" panose="02020603050405020304" pitchFamily="18" charset="0"/>
            </a:endParaRPr>
          </a:p>
        </p:txBody>
      </p:sp>
      <p:sp>
        <p:nvSpPr>
          <p:cNvPr id="15" name="TextBox 14">
            <a:extLst>
              <a:ext uri="{FF2B5EF4-FFF2-40B4-BE49-F238E27FC236}">
                <a16:creationId xmlns:a16="http://schemas.microsoft.com/office/drawing/2014/main" id="{57F71780-A673-4777-A252-3B624607A126}"/>
              </a:ext>
            </a:extLst>
          </p:cNvPr>
          <p:cNvSpPr txBox="1"/>
          <p:nvPr/>
        </p:nvSpPr>
        <p:spPr>
          <a:xfrm>
            <a:off x="334963" y="1001732"/>
            <a:ext cx="1763405" cy="307777"/>
          </a:xfrm>
          <a:prstGeom prst="rect">
            <a:avLst/>
          </a:prstGeom>
          <a:noFill/>
        </p:spPr>
        <p:txBody>
          <a:bodyPr wrap="square">
            <a:spAutoFit/>
          </a:bodyPr>
          <a:lstStyle/>
          <a:p>
            <a:r>
              <a:rPr lang="en-US" sz="1400"/>
              <a:t>So starting with:</a:t>
            </a:r>
          </a:p>
        </p:txBody>
      </p:sp>
      <p:graphicFrame>
        <p:nvGraphicFramePr>
          <p:cNvPr id="16" name="Object 15">
            <a:extLst>
              <a:ext uri="{FF2B5EF4-FFF2-40B4-BE49-F238E27FC236}">
                <a16:creationId xmlns:a16="http://schemas.microsoft.com/office/drawing/2014/main" id="{18F98616-9772-9B33-8EA8-8CEF1085C5FD}"/>
              </a:ext>
            </a:extLst>
          </p:cNvPr>
          <p:cNvGraphicFramePr>
            <a:graphicFrameLocks noChangeAspect="1"/>
          </p:cNvGraphicFramePr>
          <p:nvPr>
            <p:extLst>
              <p:ext uri="{D42A27DB-BD31-4B8C-83A1-F6EECF244321}">
                <p14:modId xmlns:p14="http://schemas.microsoft.com/office/powerpoint/2010/main" val="1063557987"/>
              </p:ext>
            </p:extLst>
          </p:nvPr>
        </p:nvGraphicFramePr>
        <p:xfrm>
          <a:off x="401638" y="1461586"/>
          <a:ext cx="3898900" cy="547687"/>
        </p:xfrm>
        <a:graphic>
          <a:graphicData uri="http://schemas.openxmlformats.org/presentationml/2006/ole">
            <mc:AlternateContent xmlns:mc="http://schemas.openxmlformats.org/markup-compatibility/2006">
              <mc:Choice xmlns:v="urn:schemas-microsoft-com:vml" Requires="v">
                <p:oleObj name="Equation" r:id="rId5" imgW="3187440" imgH="444240" progId="Equation.DSMT4">
                  <p:embed/>
                </p:oleObj>
              </mc:Choice>
              <mc:Fallback>
                <p:oleObj name="Equation" r:id="rId5" imgW="3187440" imgH="444240" progId="Equation.DSMT4">
                  <p:embed/>
                  <p:pic>
                    <p:nvPicPr>
                      <p:cNvPr id="16" name="Object 15">
                        <a:extLst>
                          <a:ext uri="{FF2B5EF4-FFF2-40B4-BE49-F238E27FC236}">
                            <a16:creationId xmlns:a16="http://schemas.microsoft.com/office/drawing/2014/main" id="{59BE9848-84B9-4339-A384-EAACFE66B101}"/>
                          </a:ext>
                        </a:extLst>
                      </p:cNvPr>
                      <p:cNvPicPr>
                        <a:picLocks noChangeAspect="1" noChangeArrowheads="1"/>
                      </p:cNvPicPr>
                      <p:nvPr/>
                    </p:nvPicPr>
                    <p:blipFill>
                      <a:blip r:embed="rId6"/>
                      <a:srcRect/>
                      <a:stretch>
                        <a:fillRect/>
                      </a:stretch>
                    </p:blipFill>
                    <p:spPr bwMode="auto">
                      <a:xfrm>
                        <a:off x="401638" y="1461586"/>
                        <a:ext cx="3898900" cy="547687"/>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CDD78FC8-3B7A-4B2F-5A5B-A8CC4128B9ED}"/>
              </a:ext>
            </a:extLst>
          </p:cNvPr>
          <p:cNvGraphicFramePr>
            <a:graphicFrameLocks noChangeAspect="1"/>
          </p:cNvGraphicFramePr>
          <p:nvPr>
            <p:extLst>
              <p:ext uri="{D42A27DB-BD31-4B8C-83A1-F6EECF244321}">
                <p14:modId xmlns:p14="http://schemas.microsoft.com/office/powerpoint/2010/main" val="3722099799"/>
              </p:ext>
            </p:extLst>
          </p:nvPr>
        </p:nvGraphicFramePr>
        <p:xfrm>
          <a:off x="401638" y="4793724"/>
          <a:ext cx="2534751" cy="331661"/>
        </p:xfrm>
        <a:graphic>
          <a:graphicData uri="http://schemas.openxmlformats.org/presentationml/2006/ole">
            <mc:AlternateContent xmlns:mc="http://schemas.openxmlformats.org/markup-compatibility/2006">
              <mc:Choice xmlns:v="urn:schemas-microsoft-com:vml" Requires="v">
                <p:oleObj name="Equation" r:id="rId7" imgW="2288308" imgH="300333" progId="Equation.DSMT4">
                  <p:embed/>
                </p:oleObj>
              </mc:Choice>
              <mc:Fallback>
                <p:oleObj name="Equation" r:id="rId7" imgW="2288308" imgH="300333" progId="Equation.DSMT4">
                  <p:embed/>
                  <p:pic>
                    <p:nvPicPr>
                      <p:cNvPr id="0" name=""/>
                      <p:cNvPicPr/>
                      <p:nvPr/>
                    </p:nvPicPr>
                    <p:blipFill>
                      <a:blip r:embed="rId8"/>
                      <a:stretch>
                        <a:fillRect/>
                      </a:stretch>
                    </p:blipFill>
                    <p:spPr>
                      <a:xfrm>
                        <a:off x="401638" y="4793724"/>
                        <a:ext cx="2534751" cy="331661"/>
                      </a:xfrm>
                      <a:prstGeom prst="rect">
                        <a:avLst/>
                      </a:prstGeom>
                      <a:solidFill>
                        <a:srgbClr val="CCFFCC"/>
                      </a:solidFill>
                    </p:spPr>
                  </p:pic>
                </p:oleObj>
              </mc:Fallback>
            </mc:AlternateContent>
          </a:graphicData>
        </a:graphic>
      </p:graphicFrame>
      <p:sp>
        <p:nvSpPr>
          <p:cNvPr id="9" name="Rectangle 8">
            <a:extLst>
              <a:ext uri="{FF2B5EF4-FFF2-40B4-BE49-F238E27FC236}">
                <a16:creationId xmlns:a16="http://schemas.microsoft.com/office/drawing/2014/main" id="{4A8C42A8-95B1-59BE-06A9-699568816C45}"/>
              </a:ext>
            </a:extLst>
          </p:cNvPr>
          <p:cNvSpPr/>
          <p:nvPr/>
        </p:nvSpPr>
        <p:spPr>
          <a:xfrm>
            <a:off x="334962" y="5269022"/>
            <a:ext cx="10757069" cy="523220"/>
          </a:xfrm>
          <a:prstGeom prst="rect">
            <a:avLst/>
          </a:prstGeom>
        </p:spPr>
        <p:txBody>
          <a:bodyPr wrap="square">
            <a:spAutoFit/>
          </a:bodyPr>
          <a:lstStyle/>
          <a:p>
            <a:r>
              <a:rPr lang="en-US" sz="1400">
                <a:ea typeface="Times New Roman" panose="02020603050405020304" pitchFamily="18" charset="0"/>
              </a:rPr>
              <a:t>This is basically the same formula we got in the Time-Independent file for the energy of an electron in a magnetic field – just need to update g to g</a:t>
            </a:r>
            <a:r>
              <a:rPr lang="en-US" sz="1400" baseline="-25000">
                <a:ea typeface="Times New Roman" panose="02020603050405020304" pitchFamily="18" charset="0"/>
              </a:rPr>
              <a:t>L</a:t>
            </a:r>
            <a:r>
              <a:rPr lang="en-US" sz="1400">
                <a:ea typeface="Times New Roman" panose="02020603050405020304" pitchFamily="18" charset="0"/>
              </a:rPr>
              <a:t> is all.  </a:t>
            </a:r>
            <a:endParaRPr lang="en-US" sz="1600">
              <a:ea typeface="Times New Roman" panose="02020603050405020304" pitchFamily="18" charset="0"/>
            </a:endParaRPr>
          </a:p>
        </p:txBody>
      </p:sp>
    </p:spTree>
    <p:extLst>
      <p:ext uri="{BB962C8B-B14F-4D97-AF65-F5344CB8AC3E}">
        <p14:creationId xmlns:p14="http://schemas.microsoft.com/office/powerpoint/2010/main" val="14757342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048000" y="242649"/>
            <a:ext cx="5782963" cy="523221"/>
          </a:xfrm>
        </p:spPr>
        <p:txBody>
          <a:bodyPr>
            <a:normAutofit fontScale="90000"/>
          </a:bodyPr>
          <a:lstStyle/>
          <a:p>
            <a:r>
              <a:rPr lang="en-US" sz="3200" b="1" u="sng">
                <a:latin typeface="+mn-lt"/>
              </a:rPr>
              <a:t>Substance in uniform EM field (CFA)</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59859" y="1132981"/>
            <a:ext cx="10974197" cy="584775"/>
          </a:xfrm>
          <a:prstGeom prst="rect">
            <a:avLst/>
          </a:prstGeom>
          <a:noFill/>
        </p:spPr>
        <p:txBody>
          <a:bodyPr wrap="square" rtlCol="0">
            <a:spAutoFit/>
          </a:bodyPr>
          <a:lstStyle/>
          <a:p>
            <a:r>
              <a:rPr lang="en-US" sz="1600"/>
              <a:t>Now let’s do an entire dielectric/diamagnetic in an EM field.  So we’d have as follows (see EM folder, Least Action) where </a:t>
            </a:r>
            <a:r>
              <a:rPr lang="en-US" sz="1600" baseline="-25000"/>
              <a:t>f</a:t>
            </a:r>
            <a:r>
              <a:rPr lang="en-US" sz="1600"/>
              <a:t> refers to charges external to the substance, and </a:t>
            </a:r>
            <a:r>
              <a:rPr lang="en-US" sz="1600" baseline="-25000"/>
              <a:t>b</a:t>
            </a:r>
            <a:r>
              <a:rPr lang="en-US" sz="1600"/>
              <a:t> refers to bound charges - the ones in the substance.  </a:t>
            </a:r>
            <a:endParaRPr lang="en-US" sz="1600" baseline="-25000"/>
          </a:p>
        </p:txBody>
      </p:sp>
      <p:graphicFrame>
        <p:nvGraphicFramePr>
          <p:cNvPr id="7" name="Object 6">
            <a:extLst>
              <a:ext uri="{FF2B5EF4-FFF2-40B4-BE49-F238E27FC236}">
                <a16:creationId xmlns:a16="http://schemas.microsoft.com/office/drawing/2014/main" id="{764A2027-4159-47F5-8BE4-B66833208425}"/>
              </a:ext>
            </a:extLst>
          </p:cNvPr>
          <p:cNvGraphicFramePr>
            <a:graphicFrameLocks noChangeAspect="1"/>
          </p:cNvGraphicFramePr>
          <p:nvPr>
            <p:extLst>
              <p:ext uri="{D42A27DB-BD31-4B8C-83A1-F6EECF244321}">
                <p14:modId xmlns:p14="http://schemas.microsoft.com/office/powerpoint/2010/main" val="503831427"/>
              </p:ext>
            </p:extLst>
          </p:nvPr>
        </p:nvGraphicFramePr>
        <p:xfrm>
          <a:off x="361734" y="1917866"/>
          <a:ext cx="8306015" cy="848998"/>
        </p:xfrm>
        <a:graphic>
          <a:graphicData uri="http://schemas.openxmlformats.org/presentationml/2006/ole">
            <mc:AlternateContent xmlns:mc="http://schemas.openxmlformats.org/markup-compatibility/2006">
              <mc:Choice xmlns:v="urn:schemas-microsoft-com:vml" Requires="v">
                <p:oleObj name="Equation" r:id="rId3" imgW="8802387" imgH="900999" progId="Equation.DSMT4">
                  <p:embed/>
                </p:oleObj>
              </mc:Choice>
              <mc:Fallback>
                <p:oleObj name="Equation" r:id="rId3" imgW="8802387" imgH="900999" progId="Equation.DSMT4">
                  <p:embed/>
                  <p:pic>
                    <p:nvPicPr>
                      <p:cNvPr id="7" name="Object 6">
                        <a:extLst>
                          <a:ext uri="{FF2B5EF4-FFF2-40B4-BE49-F238E27FC236}">
                            <a16:creationId xmlns:a16="http://schemas.microsoft.com/office/drawing/2014/main" id="{764A2027-4159-47F5-8BE4-B66833208425}"/>
                          </a:ext>
                        </a:extLst>
                      </p:cNvPr>
                      <p:cNvPicPr>
                        <a:picLocks noChangeAspect="1" noChangeArrowheads="1"/>
                      </p:cNvPicPr>
                      <p:nvPr/>
                    </p:nvPicPr>
                    <p:blipFill>
                      <a:blip r:embed="rId4"/>
                      <a:srcRect/>
                      <a:stretch>
                        <a:fillRect/>
                      </a:stretch>
                    </p:blipFill>
                    <p:spPr bwMode="auto">
                      <a:xfrm>
                        <a:off x="361734" y="1917866"/>
                        <a:ext cx="8306015" cy="84899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B935268-BFC7-40AE-A244-140F26370BE5}"/>
                  </a:ext>
                </a:extLst>
              </p:cNvPr>
              <p:cNvSpPr txBox="1"/>
              <p:nvPr/>
            </p:nvSpPr>
            <p:spPr>
              <a:xfrm>
                <a:off x="259860" y="2952371"/>
                <a:ext cx="11661682" cy="1323439"/>
              </a:xfrm>
              <a:prstGeom prst="rect">
                <a:avLst/>
              </a:prstGeom>
              <a:noFill/>
            </p:spPr>
            <p:txBody>
              <a:bodyPr wrap="square" rtlCol="0">
                <a:spAutoFit/>
              </a:bodyPr>
              <a:lstStyle/>
              <a:p>
                <a:r>
                  <a:rPr lang="en-US" sz="1600" dirty="0"/>
                  <a:t>Then, the ∫</a:t>
                </a:r>
                <a14:m>
                  <m:oMath xmlns:m="http://schemas.openxmlformats.org/officeDocument/2006/math">
                    <m:r>
                      <a:rPr lang="en-US" sz="1600" i="1" smtClean="0">
                        <a:latin typeface="Cambria Math" panose="02040503050406030204" pitchFamily="18" charset="0"/>
                      </a:rPr>
                      <m:t>𝐸</m:t>
                    </m:r>
                    <m:r>
                      <a:rPr lang="en-US" sz="1600" i="1" baseline="-25000" smtClean="0">
                        <a:latin typeface="Cambria Math" panose="02040503050406030204" pitchFamily="18" charset="0"/>
                      </a:rPr>
                      <m:t>𝑏</m:t>
                    </m:r>
                    <m:r>
                      <a:rPr lang="en-US" sz="1600" i="1" baseline="30000" smtClean="0">
                        <a:latin typeface="Cambria Math" panose="02040503050406030204" pitchFamily="18" charset="0"/>
                      </a:rPr>
                      <m:t>2</m:t>
                    </m:r>
                  </m:oMath>
                </a14:m>
                <a:r>
                  <a:rPr lang="en-US" sz="1600" dirty="0"/>
                  <a:t> contribution just reproduces the electrostatic interaction between bound charges, as before.  This will include the interatomic potential, as well as interactions between atoms.  The electrostatic interactions between atoms we might approximate with the (uniform) dipole-dipole interaction (see EM folder), or maybe the exchange interaction from before.  Similarly, the ∫B</a:t>
                </a:r>
                <a14:m>
                  <m:oMath xmlns:m="http://schemas.openxmlformats.org/officeDocument/2006/math">
                    <m:r>
                      <a:rPr lang="en-US" sz="1600" i="1" baseline="-25000">
                        <a:latin typeface="Cambria Math" panose="02040503050406030204" pitchFamily="18" charset="0"/>
                      </a:rPr>
                      <m:t>𝑏</m:t>
                    </m:r>
                    <m:r>
                      <a:rPr lang="en-US" sz="1600" i="1" baseline="30000">
                        <a:latin typeface="Cambria Math" panose="02040503050406030204" pitchFamily="18" charset="0"/>
                      </a:rPr>
                      <m:t>2</m:t>
                    </m:r>
                  </m:oMath>
                </a14:m>
                <a:r>
                  <a:rPr lang="en-US" sz="1600" dirty="0"/>
                  <a:t> term we might approximate with the (uniform) magnetic dipole-dipole interaction (while the interatomic contribution we ignore, like we did in previous file).  So we can say, where V is the Coulomb electrostatic interaction, and defining </a:t>
                </a:r>
                <a:r>
                  <a:rPr lang="en-US" sz="1600" b="1" dirty="0"/>
                  <a:t>A</a:t>
                </a:r>
                <a:r>
                  <a:rPr lang="en-US" sz="1600" dirty="0"/>
                  <a:t> = </a:t>
                </a:r>
                <a:r>
                  <a:rPr lang="en-US" sz="1600" b="1" dirty="0" err="1"/>
                  <a:t>A</a:t>
                </a:r>
                <a:r>
                  <a:rPr lang="en-US" sz="1600" baseline="-25000" dirty="0" err="1"/>
                  <a:t>f</a:t>
                </a:r>
                <a:r>
                  <a:rPr lang="en-US" sz="1600" dirty="0"/>
                  <a:t> + </a:t>
                </a:r>
                <a:r>
                  <a:rPr lang="en-US" sz="1600" b="1" dirty="0"/>
                  <a:t>A</a:t>
                </a:r>
                <a:r>
                  <a:rPr lang="en-US" sz="1600" baseline="-25000" dirty="0"/>
                  <a:t>b,</a:t>
                </a:r>
                <a:r>
                  <a:rPr lang="en-US" sz="1600" dirty="0"/>
                  <a:t> and </a:t>
                </a:r>
                <a:r>
                  <a:rPr lang="en-US" sz="1600" b="1" dirty="0"/>
                  <a:t>B</a:t>
                </a:r>
                <a:r>
                  <a:rPr lang="en-US" sz="1600" dirty="0"/>
                  <a:t> = </a:t>
                </a:r>
                <a:r>
                  <a:rPr lang="en-US" sz="1600" b="1" dirty="0"/>
                  <a:t>B</a:t>
                </a:r>
                <a:r>
                  <a:rPr lang="en-US" sz="1600" baseline="-25000" dirty="0"/>
                  <a:t>f</a:t>
                </a:r>
                <a:r>
                  <a:rPr lang="en-US" sz="1600" dirty="0"/>
                  <a:t> + </a:t>
                </a:r>
                <a:r>
                  <a:rPr lang="en-US" sz="1600" b="1" dirty="0"/>
                  <a:t>B</a:t>
                </a:r>
                <a:r>
                  <a:rPr lang="en-US" sz="1600" baseline="-25000" dirty="0"/>
                  <a:t>b</a:t>
                </a:r>
                <a:r>
                  <a:rPr lang="en-US" sz="1600" dirty="0"/>
                  <a:t>.</a:t>
                </a:r>
                <a:endParaRPr lang="en-US" sz="1600" b="1" dirty="0"/>
              </a:p>
            </p:txBody>
          </p:sp>
        </mc:Choice>
        <mc:Fallback xmlns="">
          <p:sp>
            <p:nvSpPr>
              <p:cNvPr id="13" name="TextBox 12">
                <a:extLst>
                  <a:ext uri="{FF2B5EF4-FFF2-40B4-BE49-F238E27FC236}">
                    <a16:creationId xmlns:a16="http://schemas.microsoft.com/office/drawing/2014/main" id="{1B935268-BFC7-40AE-A244-140F26370BE5}"/>
                  </a:ext>
                </a:extLst>
              </p:cNvPr>
              <p:cNvSpPr txBox="1">
                <a:spLocks noRot="1" noChangeAspect="1" noMove="1" noResize="1" noEditPoints="1" noAdjustHandles="1" noChangeArrowheads="1" noChangeShapeType="1" noTextEdit="1"/>
              </p:cNvSpPr>
              <p:nvPr/>
            </p:nvSpPr>
            <p:spPr>
              <a:xfrm>
                <a:off x="259860" y="2952371"/>
                <a:ext cx="11661682" cy="1323439"/>
              </a:xfrm>
              <a:prstGeom prst="rect">
                <a:avLst/>
              </a:prstGeom>
              <a:blipFill>
                <a:blip r:embed="rId5"/>
                <a:stretch>
                  <a:fillRect l="-314" t="-1382" r="-575" b="-5069"/>
                </a:stretch>
              </a:blipFill>
            </p:spPr>
            <p:txBody>
              <a:bodyPr/>
              <a:lstStyle/>
              <a:p>
                <a:r>
                  <a:rPr lang="en-US">
                    <a:noFill/>
                  </a:rPr>
                  <a:t> </a:t>
                </a:r>
              </a:p>
            </p:txBody>
          </p:sp>
        </mc:Fallback>
      </mc:AlternateContent>
      <p:graphicFrame>
        <p:nvGraphicFramePr>
          <p:cNvPr id="14" name="Object 13">
            <a:extLst>
              <a:ext uri="{FF2B5EF4-FFF2-40B4-BE49-F238E27FC236}">
                <a16:creationId xmlns:a16="http://schemas.microsoft.com/office/drawing/2014/main" id="{CAAB295B-0DB7-4059-80ED-208487CE0E5D}"/>
              </a:ext>
            </a:extLst>
          </p:cNvPr>
          <p:cNvGraphicFramePr>
            <a:graphicFrameLocks noChangeAspect="1"/>
          </p:cNvGraphicFramePr>
          <p:nvPr>
            <p:extLst>
              <p:ext uri="{D42A27DB-BD31-4B8C-83A1-F6EECF244321}">
                <p14:modId xmlns:p14="http://schemas.microsoft.com/office/powerpoint/2010/main" val="1441763951"/>
              </p:ext>
            </p:extLst>
          </p:nvPr>
        </p:nvGraphicFramePr>
        <p:xfrm>
          <a:off x="314325" y="4475921"/>
          <a:ext cx="8210550" cy="720725"/>
        </p:xfrm>
        <a:graphic>
          <a:graphicData uri="http://schemas.openxmlformats.org/presentationml/2006/ole">
            <mc:AlternateContent xmlns:mc="http://schemas.openxmlformats.org/markup-compatibility/2006">
              <mc:Choice xmlns:v="urn:schemas-microsoft-com:vml" Requires="v">
                <p:oleObj name="Equation" r:id="rId6" imgW="6349680" imgH="558720" progId="Equation.DSMT4">
                  <p:embed/>
                </p:oleObj>
              </mc:Choice>
              <mc:Fallback>
                <p:oleObj name="Equation" r:id="rId6" imgW="6349680" imgH="558720" progId="Equation.DSMT4">
                  <p:embed/>
                  <p:pic>
                    <p:nvPicPr>
                      <p:cNvPr id="14" name="Object 13">
                        <a:extLst>
                          <a:ext uri="{FF2B5EF4-FFF2-40B4-BE49-F238E27FC236}">
                            <a16:creationId xmlns:a16="http://schemas.microsoft.com/office/drawing/2014/main" id="{CAAB295B-0DB7-4059-80ED-208487CE0E5D}"/>
                          </a:ext>
                        </a:extLst>
                      </p:cNvPr>
                      <p:cNvPicPr>
                        <a:picLocks noChangeAspect="1" noChangeArrowheads="1"/>
                      </p:cNvPicPr>
                      <p:nvPr/>
                    </p:nvPicPr>
                    <p:blipFill>
                      <a:blip r:embed="rId7"/>
                      <a:srcRect/>
                      <a:stretch>
                        <a:fillRect/>
                      </a:stretch>
                    </p:blipFill>
                    <p:spPr bwMode="auto">
                      <a:xfrm>
                        <a:off x="314325" y="4475921"/>
                        <a:ext cx="8210550" cy="720725"/>
                      </a:xfrm>
                      <a:prstGeom prst="rect">
                        <a:avLst/>
                      </a:prstGeom>
                      <a:noFill/>
                    </p:spPr>
                  </p:pic>
                </p:oleObj>
              </mc:Fallback>
            </mc:AlternateContent>
          </a:graphicData>
        </a:graphic>
      </p:graphicFrame>
      <p:sp>
        <p:nvSpPr>
          <p:cNvPr id="8" name="Rectangle 2">
            <a:extLst>
              <a:ext uri="{FF2B5EF4-FFF2-40B4-BE49-F238E27FC236}">
                <a16:creationId xmlns:a16="http://schemas.microsoft.com/office/drawing/2014/main" id="{2CB9A23E-52D0-4E6C-AF5F-466D0A9AE5E5}"/>
              </a:ext>
            </a:extLst>
          </p:cNvPr>
          <p:cNvSpPr>
            <a:spLocks noChangeArrowheads="1"/>
          </p:cNvSpPr>
          <p:nvPr/>
        </p:nvSpPr>
        <p:spPr bwMode="auto">
          <a:xfrm>
            <a:off x="774356" y="102076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536764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55509E-CCD1-0DAD-D71B-7FAD44C79E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EE955E-6446-5651-B41E-B729E4902F6E}"/>
              </a:ext>
            </a:extLst>
          </p:cNvPr>
          <p:cNvSpPr>
            <a:spLocks noGrp="1"/>
          </p:cNvSpPr>
          <p:nvPr>
            <p:ph type="ctrTitle"/>
          </p:nvPr>
        </p:nvSpPr>
        <p:spPr>
          <a:xfrm>
            <a:off x="3048000" y="242649"/>
            <a:ext cx="5782963" cy="523221"/>
          </a:xfrm>
        </p:spPr>
        <p:txBody>
          <a:bodyPr>
            <a:normAutofit fontScale="90000"/>
          </a:bodyPr>
          <a:lstStyle/>
          <a:p>
            <a:r>
              <a:rPr lang="en-US" sz="3200" b="1" u="sng">
                <a:latin typeface="+mn-lt"/>
              </a:rPr>
              <a:t>Substance in uniform EM field (CFA)</a:t>
            </a:r>
            <a:endParaRPr lang="en-US" sz="5400" b="1" u="sng">
              <a:latin typeface="+mn-lt"/>
            </a:endParaRPr>
          </a:p>
        </p:txBody>
      </p:sp>
      <p:sp>
        <p:nvSpPr>
          <p:cNvPr id="3" name="TextBox 2">
            <a:extLst>
              <a:ext uri="{FF2B5EF4-FFF2-40B4-BE49-F238E27FC236}">
                <a16:creationId xmlns:a16="http://schemas.microsoft.com/office/drawing/2014/main" id="{1887E124-1FDD-05EB-ADB2-A2C59E722BCA}"/>
              </a:ext>
            </a:extLst>
          </p:cNvPr>
          <p:cNvSpPr txBox="1"/>
          <p:nvPr/>
        </p:nvSpPr>
        <p:spPr>
          <a:xfrm>
            <a:off x="236584" y="4129064"/>
            <a:ext cx="4661740" cy="338554"/>
          </a:xfrm>
          <a:prstGeom prst="rect">
            <a:avLst/>
          </a:prstGeom>
          <a:noFill/>
        </p:spPr>
        <p:txBody>
          <a:bodyPr wrap="square" rtlCol="0">
            <a:spAutoFit/>
          </a:bodyPr>
          <a:lstStyle/>
          <a:p>
            <a:r>
              <a:rPr lang="en-US" sz="1600"/>
              <a:t>If we fill the magnetization term back in, we can say,</a:t>
            </a:r>
          </a:p>
        </p:txBody>
      </p:sp>
      <p:sp>
        <p:nvSpPr>
          <p:cNvPr id="4" name="Rectangle 3">
            <a:extLst>
              <a:ext uri="{FF2B5EF4-FFF2-40B4-BE49-F238E27FC236}">
                <a16:creationId xmlns:a16="http://schemas.microsoft.com/office/drawing/2014/main" id="{F0E70031-75C9-F970-BBF0-BD8ABFC64E43}"/>
              </a:ext>
            </a:extLst>
          </p:cNvPr>
          <p:cNvSpPr/>
          <p:nvPr/>
        </p:nvSpPr>
        <p:spPr>
          <a:xfrm>
            <a:off x="7303550" y="3421650"/>
            <a:ext cx="4171634" cy="461665"/>
          </a:xfrm>
          <a:prstGeom prst="rect">
            <a:avLst/>
          </a:prstGeom>
        </p:spPr>
        <p:txBody>
          <a:bodyPr wrap="square">
            <a:spAutoFit/>
          </a:bodyPr>
          <a:lstStyle/>
          <a:p>
            <a:r>
              <a:rPr lang="en-US" sz="1200">
                <a:ea typeface="Times New Roman" panose="02020603050405020304" pitchFamily="18" charset="0"/>
              </a:rPr>
              <a:t>Can self-consistently identify polarization and magnetization via 1</a:t>
            </a:r>
            <a:r>
              <a:rPr lang="en-US" sz="1200" baseline="30000">
                <a:ea typeface="Times New Roman" panose="02020603050405020304" pitchFamily="18" charset="0"/>
              </a:rPr>
              <a:t>st</a:t>
            </a:r>
            <a:r>
              <a:rPr lang="en-US" sz="1200">
                <a:ea typeface="Times New Roman" panose="02020603050405020304" pitchFamily="18" charset="0"/>
              </a:rPr>
              <a:t>  law:  du = Tds - PdE</a:t>
            </a:r>
            <a:r>
              <a:rPr lang="en-US" sz="1200" baseline="-25000">
                <a:ea typeface="Times New Roman" panose="02020603050405020304" pitchFamily="18" charset="0"/>
              </a:rPr>
              <a:t>f</a:t>
            </a:r>
            <a:r>
              <a:rPr lang="en-US" sz="1200">
                <a:ea typeface="Times New Roman" panose="02020603050405020304" pitchFamily="18" charset="0"/>
              </a:rPr>
              <a:t> - MdB</a:t>
            </a:r>
            <a:r>
              <a:rPr lang="en-US" sz="1200" baseline="-25000">
                <a:ea typeface="Times New Roman" panose="02020603050405020304" pitchFamily="18" charset="0"/>
              </a:rPr>
              <a:t>f</a:t>
            </a:r>
            <a:r>
              <a:rPr lang="en-US" sz="1200">
                <a:ea typeface="Times New Roman" panose="02020603050405020304" pitchFamily="18" charset="0"/>
              </a:rPr>
              <a:t> (see Thermo, or EM folders)</a:t>
            </a:r>
            <a:endParaRPr lang="en-US" sz="1400">
              <a:ea typeface="Times New Roman" panose="02020603050405020304" pitchFamily="18" charset="0"/>
            </a:endParaRPr>
          </a:p>
        </p:txBody>
      </p:sp>
      <p:sp>
        <p:nvSpPr>
          <p:cNvPr id="15" name="TextBox 14">
            <a:extLst>
              <a:ext uri="{FF2B5EF4-FFF2-40B4-BE49-F238E27FC236}">
                <a16:creationId xmlns:a16="http://schemas.microsoft.com/office/drawing/2014/main" id="{3DAC93DE-D89C-B7DE-A4CA-7CF418623548}"/>
              </a:ext>
            </a:extLst>
          </p:cNvPr>
          <p:cNvSpPr txBox="1"/>
          <p:nvPr/>
        </p:nvSpPr>
        <p:spPr>
          <a:xfrm>
            <a:off x="236584" y="2561568"/>
            <a:ext cx="11431023" cy="584775"/>
          </a:xfrm>
          <a:prstGeom prst="rect">
            <a:avLst/>
          </a:prstGeom>
          <a:noFill/>
        </p:spPr>
        <p:txBody>
          <a:bodyPr wrap="square">
            <a:spAutoFit/>
          </a:bodyPr>
          <a:lstStyle/>
          <a:p>
            <a:r>
              <a:rPr lang="en-US" sz="1600"/>
              <a:t>We can combine the kinetic energy and Coulomb interaction terms together into the CFA.  And then for uniform fields, we may write </a:t>
            </a:r>
            <a:r>
              <a:rPr lang="el-GR" sz="1600"/>
              <a:t>φ</a:t>
            </a:r>
            <a:r>
              <a:rPr lang="en-US" sz="1600" baseline="-25000"/>
              <a:t>f</a:t>
            </a:r>
            <a:r>
              <a:rPr lang="en-US" sz="1600"/>
              <a:t> as -e</a:t>
            </a:r>
            <a:r>
              <a:rPr lang="en-US" sz="1600" b="1"/>
              <a:t>E</a:t>
            </a:r>
            <a:r>
              <a:rPr lang="en-US" sz="1600" b="1" baseline="-25000"/>
              <a:t>f</a:t>
            </a:r>
            <a:r>
              <a:rPr lang="en-US" sz="1600" b="1"/>
              <a:t>·r</a:t>
            </a:r>
            <a:r>
              <a:rPr lang="en-US" sz="1600"/>
              <a:t>, and </a:t>
            </a:r>
            <a:r>
              <a:rPr lang="en-US" sz="1600" b="1"/>
              <a:t>A</a:t>
            </a:r>
            <a:r>
              <a:rPr lang="en-US" sz="1600"/>
              <a:t> = -(1/2)</a:t>
            </a:r>
            <a:r>
              <a:rPr lang="en-US" sz="1600" b="1"/>
              <a:t>r</a:t>
            </a:r>
            <a:r>
              <a:rPr lang="en-US" sz="1600"/>
              <a:t>×</a:t>
            </a:r>
            <a:r>
              <a:rPr lang="en-US" sz="1600" b="1"/>
              <a:t>B</a:t>
            </a:r>
            <a:r>
              <a:rPr lang="en-US" sz="1600"/>
              <a:t>.  Within the lowest degenerate CFA subspace, we can therefore write,</a:t>
            </a:r>
          </a:p>
        </p:txBody>
      </p:sp>
      <p:graphicFrame>
        <p:nvGraphicFramePr>
          <p:cNvPr id="9" name="Object 8">
            <a:extLst>
              <a:ext uri="{FF2B5EF4-FFF2-40B4-BE49-F238E27FC236}">
                <a16:creationId xmlns:a16="http://schemas.microsoft.com/office/drawing/2014/main" id="{2C824E30-8EC6-EE82-C5FA-40289D7B166D}"/>
              </a:ext>
            </a:extLst>
          </p:cNvPr>
          <p:cNvGraphicFramePr>
            <a:graphicFrameLocks noChangeAspect="1"/>
          </p:cNvGraphicFramePr>
          <p:nvPr>
            <p:extLst>
              <p:ext uri="{D42A27DB-BD31-4B8C-83A1-F6EECF244321}">
                <p14:modId xmlns:p14="http://schemas.microsoft.com/office/powerpoint/2010/main" val="3972412711"/>
              </p:ext>
            </p:extLst>
          </p:nvPr>
        </p:nvGraphicFramePr>
        <p:xfrm>
          <a:off x="316962" y="3347021"/>
          <a:ext cx="6541037" cy="596751"/>
        </p:xfrm>
        <a:graphic>
          <a:graphicData uri="http://schemas.openxmlformats.org/presentationml/2006/ole">
            <mc:AlternateContent xmlns:mc="http://schemas.openxmlformats.org/markup-compatibility/2006">
              <mc:Choice xmlns:v="urn:schemas-microsoft-com:vml" Requires="v">
                <p:oleObj name="Equation" r:id="rId3" imgW="5257800" imgH="482400" progId="Equation.DSMT4">
                  <p:embed/>
                </p:oleObj>
              </mc:Choice>
              <mc:Fallback>
                <p:oleObj name="Equation" r:id="rId3" imgW="5257800" imgH="482400" progId="Equation.DSMT4">
                  <p:embed/>
                  <p:pic>
                    <p:nvPicPr>
                      <p:cNvPr id="9" name="Object 8">
                        <a:extLst>
                          <a:ext uri="{FF2B5EF4-FFF2-40B4-BE49-F238E27FC236}">
                            <a16:creationId xmlns:a16="http://schemas.microsoft.com/office/drawing/2014/main" id="{E27E8AF3-2AFB-4E29-B173-AC1C443731C0}"/>
                          </a:ext>
                        </a:extLst>
                      </p:cNvPr>
                      <p:cNvPicPr>
                        <a:picLocks noChangeAspect="1" noChangeArrowheads="1"/>
                      </p:cNvPicPr>
                      <p:nvPr/>
                    </p:nvPicPr>
                    <p:blipFill>
                      <a:blip r:embed="rId4"/>
                      <a:srcRect/>
                      <a:stretch>
                        <a:fillRect/>
                      </a:stretch>
                    </p:blipFill>
                    <p:spPr bwMode="auto">
                      <a:xfrm>
                        <a:off x="316962" y="3347021"/>
                        <a:ext cx="6541037" cy="596751"/>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64DC17A4-F30F-B320-5BDB-8BDB4B4A63A3}"/>
              </a:ext>
            </a:extLst>
          </p:cNvPr>
          <p:cNvGraphicFramePr>
            <a:graphicFrameLocks noChangeAspect="1"/>
          </p:cNvGraphicFramePr>
          <p:nvPr>
            <p:extLst>
              <p:ext uri="{D42A27DB-BD31-4B8C-83A1-F6EECF244321}">
                <p14:modId xmlns:p14="http://schemas.microsoft.com/office/powerpoint/2010/main" val="1830071867"/>
              </p:ext>
            </p:extLst>
          </p:nvPr>
        </p:nvGraphicFramePr>
        <p:xfrm>
          <a:off x="316963" y="4680744"/>
          <a:ext cx="6986587" cy="706437"/>
        </p:xfrm>
        <a:graphic>
          <a:graphicData uri="http://schemas.openxmlformats.org/presentationml/2006/ole">
            <mc:AlternateContent xmlns:mc="http://schemas.openxmlformats.org/markup-compatibility/2006">
              <mc:Choice xmlns:v="urn:schemas-microsoft-com:vml" Requires="v">
                <p:oleObj name="Equation" r:id="rId5" imgW="6476760" imgH="660240" progId="Equation.DSMT4">
                  <p:embed/>
                </p:oleObj>
              </mc:Choice>
              <mc:Fallback>
                <p:oleObj name="Equation" r:id="rId5" imgW="6476760" imgH="660240" progId="Equation.DSMT4">
                  <p:embed/>
                  <p:pic>
                    <p:nvPicPr>
                      <p:cNvPr id="11" name="Object 10">
                        <a:extLst>
                          <a:ext uri="{FF2B5EF4-FFF2-40B4-BE49-F238E27FC236}">
                            <a16:creationId xmlns:a16="http://schemas.microsoft.com/office/drawing/2014/main" id="{10E018C5-E598-42DA-BC13-8DC17FD88AEF}"/>
                          </a:ext>
                        </a:extLst>
                      </p:cNvPr>
                      <p:cNvPicPr>
                        <a:picLocks noChangeAspect="1" noChangeArrowheads="1"/>
                      </p:cNvPicPr>
                      <p:nvPr/>
                    </p:nvPicPr>
                    <p:blipFill>
                      <a:blip r:embed="rId6"/>
                      <a:srcRect/>
                      <a:stretch>
                        <a:fillRect/>
                      </a:stretch>
                    </p:blipFill>
                    <p:spPr bwMode="auto">
                      <a:xfrm>
                        <a:off x="316963" y="4680744"/>
                        <a:ext cx="6986587" cy="706437"/>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6F56B25C-159F-1BCE-E41D-0A948A2CC754}"/>
              </a:ext>
            </a:extLst>
          </p:cNvPr>
          <p:cNvGraphicFramePr>
            <a:graphicFrameLocks noChangeAspect="1"/>
          </p:cNvGraphicFramePr>
          <p:nvPr>
            <p:extLst>
              <p:ext uri="{D42A27DB-BD31-4B8C-83A1-F6EECF244321}">
                <p14:modId xmlns:p14="http://schemas.microsoft.com/office/powerpoint/2010/main" val="3166678856"/>
              </p:ext>
            </p:extLst>
          </p:nvPr>
        </p:nvGraphicFramePr>
        <p:xfrm>
          <a:off x="7763998" y="3972862"/>
          <a:ext cx="1050022" cy="550097"/>
        </p:xfrm>
        <a:graphic>
          <a:graphicData uri="http://schemas.openxmlformats.org/presentationml/2006/ole">
            <mc:AlternateContent xmlns:mc="http://schemas.openxmlformats.org/markup-compatibility/2006">
              <mc:Choice xmlns:v="urn:schemas-microsoft-com:vml" Requires="v">
                <p:oleObj name="Equation" r:id="rId7" imgW="927000" imgH="495000" progId="Equation.DSMT4">
                  <p:embed/>
                </p:oleObj>
              </mc:Choice>
              <mc:Fallback>
                <p:oleObj name="Equation" r:id="rId7" imgW="927000" imgH="495000" progId="Equation.DSMT4">
                  <p:embed/>
                  <p:pic>
                    <p:nvPicPr>
                      <p:cNvPr id="18" name="Object 17">
                        <a:extLst>
                          <a:ext uri="{FF2B5EF4-FFF2-40B4-BE49-F238E27FC236}">
                            <a16:creationId xmlns:a16="http://schemas.microsoft.com/office/drawing/2014/main" id="{10C2214F-5551-4C8B-A7E1-8227C23A03B3}"/>
                          </a:ext>
                        </a:extLst>
                      </p:cNvPr>
                      <p:cNvPicPr>
                        <a:picLocks noChangeAspect="1" noChangeArrowheads="1"/>
                      </p:cNvPicPr>
                      <p:nvPr/>
                    </p:nvPicPr>
                    <p:blipFill>
                      <a:blip r:embed="rId8"/>
                      <a:srcRect/>
                      <a:stretch>
                        <a:fillRect/>
                      </a:stretch>
                    </p:blipFill>
                    <p:spPr bwMode="auto">
                      <a:xfrm>
                        <a:off x="7763998" y="3972862"/>
                        <a:ext cx="1050022" cy="55009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78672166-00C8-A296-B088-59CE6EC2D85B}"/>
              </a:ext>
            </a:extLst>
          </p:cNvPr>
          <p:cNvGraphicFramePr>
            <a:graphicFrameLocks noChangeAspect="1"/>
          </p:cNvGraphicFramePr>
          <p:nvPr>
            <p:extLst>
              <p:ext uri="{D42A27DB-BD31-4B8C-83A1-F6EECF244321}">
                <p14:modId xmlns:p14="http://schemas.microsoft.com/office/powerpoint/2010/main" val="3414106575"/>
              </p:ext>
            </p:extLst>
          </p:nvPr>
        </p:nvGraphicFramePr>
        <p:xfrm>
          <a:off x="9667366" y="4005263"/>
          <a:ext cx="1065212" cy="528637"/>
        </p:xfrm>
        <a:graphic>
          <a:graphicData uri="http://schemas.openxmlformats.org/presentationml/2006/ole">
            <mc:AlternateContent xmlns:mc="http://schemas.openxmlformats.org/markup-compatibility/2006">
              <mc:Choice xmlns:v="urn:schemas-microsoft-com:vml" Requires="v">
                <p:oleObj name="Equation" r:id="rId9" imgW="977760" imgH="495000" progId="Equation.DSMT4">
                  <p:embed/>
                </p:oleObj>
              </mc:Choice>
              <mc:Fallback>
                <p:oleObj name="Equation" r:id="rId9" imgW="977760" imgH="495000" progId="Equation.DSMT4">
                  <p:embed/>
                  <p:pic>
                    <p:nvPicPr>
                      <p:cNvPr id="19" name="Object 18">
                        <a:extLst>
                          <a:ext uri="{FF2B5EF4-FFF2-40B4-BE49-F238E27FC236}">
                            <a16:creationId xmlns:a16="http://schemas.microsoft.com/office/drawing/2014/main" id="{61A07549-1D74-4655-A4CC-7A8D4A3C8811}"/>
                          </a:ext>
                        </a:extLst>
                      </p:cNvPr>
                      <p:cNvPicPr>
                        <a:picLocks noChangeAspect="1" noChangeArrowheads="1"/>
                      </p:cNvPicPr>
                      <p:nvPr/>
                    </p:nvPicPr>
                    <p:blipFill>
                      <a:blip r:embed="rId10"/>
                      <a:srcRect/>
                      <a:stretch>
                        <a:fillRect/>
                      </a:stretch>
                    </p:blipFill>
                    <p:spPr bwMode="auto">
                      <a:xfrm>
                        <a:off x="9667366" y="4005263"/>
                        <a:ext cx="1065212" cy="528637"/>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13DA7A1F-0471-80AF-3BD0-AA2CFFDDBDA6}"/>
              </a:ext>
            </a:extLst>
          </p:cNvPr>
          <p:cNvGraphicFramePr>
            <a:graphicFrameLocks noChangeAspect="1"/>
          </p:cNvGraphicFramePr>
          <p:nvPr>
            <p:extLst>
              <p:ext uri="{D42A27DB-BD31-4B8C-83A1-F6EECF244321}">
                <p14:modId xmlns:p14="http://schemas.microsoft.com/office/powerpoint/2010/main" val="2627117643"/>
              </p:ext>
            </p:extLst>
          </p:nvPr>
        </p:nvGraphicFramePr>
        <p:xfrm>
          <a:off x="7663479" y="4827588"/>
          <a:ext cx="1147763" cy="501650"/>
        </p:xfrm>
        <a:graphic>
          <a:graphicData uri="http://schemas.openxmlformats.org/presentationml/2006/ole">
            <mc:AlternateContent xmlns:mc="http://schemas.openxmlformats.org/markup-compatibility/2006">
              <mc:Choice xmlns:v="urn:schemas-microsoft-com:vml" Requires="v">
                <p:oleObj name="Equation" r:id="rId11" imgW="977760" imgH="431640" progId="Equation.DSMT4">
                  <p:embed/>
                </p:oleObj>
              </mc:Choice>
              <mc:Fallback>
                <p:oleObj name="Equation" r:id="rId11" imgW="977760" imgH="431640" progId="Equation.DSMT4">
                  <p:embed/>
                  <p:pic>
                    <p:nvPicPr>
                      <p:cNvPr id="21" name="Object 20">
                        <a:extLst>
                          <a:ext uri="{FF2B5EF4-FFF2-40B4-BE49-F238E27FC236}">
                            <a16:creationId xmlns:a16="http://schemas.microsoft.com/office/drawing/2014/main" id="{1CD1AEA3-82C5-4B4C-BBBC-346A6D312611}"/>
                          </a:ext>
                        </a:extLst>
                      </p:cNvPr>
                      <p:cNvPicPr>
                        <a:picLocks noChangeAspect="1" noChangeArrowheads="1"/>
                      </p:cNvPicPr>
                      <p:nvPr/>
                    </p:nvPicPr>
                    <p:blipFill>
                      <a:blip r:embed="rId12"/>
                      <a:srcRect/>
                      <a:stretch>
                        <a:fillRect/>
                      </a:stretch>
                    </p:blipFill>
                    <p:spPr bwMode="auto">
                      <a:xfrm>
                        <a:off x="7663479" y="4827588"/>
                        <a:ext cx="1147763" cy="501650"/>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E40022CE-15C7-92D4-1661-0A3C4E9C0F36}"/>
              </a:ext>
            </a:extLst>
          </p:cNvPr>
          <p:cNvGraphicFramePr>
            <a:graphicFrameLocks noChangeAspect="1"/>
          </p:cNvGraphicFramePr>
          <p:nvPr>
            <p:extLst>
              <p:ext uri="{D42A27DB-BD31-4B8C-83A1-F6EECF244321}">
                <p14:modId xmlns:p14="http://schemas.microsoft.com/office/powerpoint/2010/main" val="3888445468"/>
              </p:ext>
            </p:extLst>
          </p:nvPr>
        </p:nvGraphicFramePr>
        <p:xfrm>
          <a:off x="9053051" y="4794250"/>
          <a:ext cx="2916238" cy="574675"/>
        </p:xfrm>
        <a:graphic>
          <a:graphicData uri="http://schemas.openxmlformats.org/presentationml/2006/ole">
            <mc:AlternateContent xmlns:mc="http://schemas.openxmlformats.org/markup-compatibility/2006">
              <mc:Choice xmlns:v="urn:schemas-microsoft-com:vml" Requires="v">
                <p:oleObj name="Equation" r:id="rId13" imgW="2590560" imgH="507960" progId="Equation.DSMT4">
                  <p:embed/>
                </p:oleObj>
              </mc:Choice>
              <mc:Fallback>
                <p:oleObj name="Equation" r:id="rId13" imgW="2590560" imgH="507960" progId="Equation.DSMT4">
                  <p:embed/>
                  <p:pic>
                    <p:nvPicPr>
                      <p:cNvPr id="25" name="Object 24">
                        <a:extLst>
                          <a:ext uri="{FF2B5EF4-FFF2-40B4-BE49-F238E27FC236}">
                            <a16:creationId xmlns:a16="http://schemas.microsoft.com/office/drawing/2014/main" id="{D406E64C-C1C3-4790-AD46-423E81E0F4E0}"/>
                          </a:ext>
                        </a:extLst>
                      </p:cNvPr>
                      <p:cNvPicPr>
                        <a:picLocks noChangeAspect="1" noChangeArrowheads="1"/>
                      </p:cNvPicPr>
                      <p:nvPr/>
                    </p:nvPicPr>
                    <p:blipFill>
                      <a:blip r:embed="rId14"/>
                      <a:srcRect/>
                      <a:stretch>
                        <a:fillRect/>
                      </a:stretch>
                    </p:blipFill>
                    <p:spPr bwMode="auto">
                      <a:xfrm>
                        <a:off x="9053051" y="4794250"/>
                        <a:ext cx="2916238" cy="5746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6" name="Ink 25">
                <a:extLst>
                  <a:ext uri="{FF2B5EF4-FFF2-40B4-BE49-F238E27FC236}">
                    <a16:creationId xmlns:a16="http://schemas.microsoft.com/office/drawing/2014/main" id="{F1FF62DE-43AF-1874-CC84-1F0609500DE3}"/>
                  </a:ext>
                </a:extLst>
              </p14:cNvPr>
              <p14:cNvContentPartPr/>
              <p14:nvPr/>
            </p14:nvContentPartPr>
            <p14:xfrm>
              <a:off x="7894782" y="4492587"/>
              <a:ext cx="69120" cy="254160"/>
            </p14:xfrm>
          </p:contentPart>
        </mc:Choice>
        <mc:Fallback xmlns="">
          <p:pic>
            <p:nvPicPr>
              <p:cNvPr id="26" name="Ink 25">
                <a:extLst>
                  <a:ext uri="{FF2B5EF4-FFF2-40B4-BE49-F238E27FC236}">
                    <a16:creationId xmlns:a16="http://schemas.microsoft.com/office/drawing/2014/main" id="{F1FF62DE-43AF-1874-CC84-1F0609500DE3}"/>
                  </a:ext>
                </a:extLst>
              </p:cNvPr>
              <p:cNvPicPr/>
              <p:nvPr/>
            </p:nvPicPr>
            <p:blipFill>
              <a:blip r:embed="rId16"/>
              <a:stretch>
                <a:fillRect/>
              </a:stretch>
            </p:blipFill>
            <p:spPr>
              <a:xfrm>
                <a:off x="7890462" y="4488267"/>
                <a:ext cx="77760" cy="2628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7" name="Ink 26">
                <a:extLst>
                  <a:ext uri="{FF2B5EF4-FFF2-40B4-BE49-F238E27FC236}">
                    <a16:creationId xmlns:a16="http://schemas.microsoft.com/office/drawing/2014/main" id="{13035CCF-7D4A-DCB5-C6AA-37F0CBAFE0E5}"/>
                  </a:ext>
                </a:extLst>
              </p14:cNvPr>
              <p14:cNvContentPartPr/>
              <p14:nvPr/>
            </p14:nvContentPartPr>
            <p14:xfrm>
              <a:off x="9815022" y="4501227"/>
              <a:ext cx="84600" cy="204840"/>
            </p14:xfrm>
          </p:contentPart>
        </mc:Choice>
        <mc:Fallback xmlns="">
          <p:pic>
            <p:nvPicPr>
              <p:cNvPr id="27" name="Ink 26">
                <a:extLst>
                  <a:ext uri="{FF2B5EF4-FFF2-40B4-BE49-F238E27FC236}">
                    <a16:creationId xmlns:a16="http://schemas.microsoft.com/office/drawing/2014/main" id="{13035CCF-7D4A-DCB5-C6AA-37F0CBAFE0E5}"/>
                  </a:ext>
                </a:extLst>
              </p:cNvPr>
              <p:cNvPicPr/>
              <p:nvPr/>
            </p:nvPicPr>
            <p:blipFill>
              <a:blip r:embed="rId18"/>
              <a:stretch>
                <a:fillRect/>
              </a:stretch>
            </p:blipFill>
            <p:spPr>
              <a:xfrm>
                <a:off x="9810702" y="4496907"/>
                <a:ext cx="93240" cy="21348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8" name="Ink 27">
                <a:extLst>
                  <a:ext uri="{FF2B5EF4-FFF2-40B4-BE49-F238E27FC236}">
                    <a16:creationId xmlns:a16="http://schemas.microsoft.com/office/drawing/2014/main" id="{01FA7078-8BA1-D9B7-667F-C08CAE4F057C}"/>
                  </a:ext>
                </a:extLst>
              </p14:cNvPr>
              <p14:cNvContentPartPr/>
              <p14:nvPr/>
            </p14:nvContentPartPr>
            <p14:xfrm>
              <a:off x="6602508" y="4189105"/>
              <a:ext cx="360" cy="360"/>
            </p14:xfrm>
          </p:contentPart>
        </mc:Choice>
        <mc:Fallback xmlns="">
          <p:pic>
            <p:nvPicPr>
              <p:cNvPr id="28" name="Ink 27">
                <a:extLst>
                  <a:ext uri="{FF2B5EF4-FFF2-40B4-BE49-F238E27FC236}">
                    <a16:creationId xmlns:a16="http://schemas.microsoft.com/office/drawing/2014/main" id="{01FA7078-8BA1-D9B7-667F-C08CAE4F057C}"/>
                  </a:ext>
                </a:extLst>
              </p:cNvPr>
              <p:cNvPicPr/>
              <p:nvPr/>
            </p:nvPicPr>
            <p:blipFill>
              <a:blip r:embed="rId20"/>
              <a:stretch>
                <a:fillRect/>
              </a:stretch>
            </p:blipFill>
            <p:spPr>
              <a:xfrm>
                <a:off x="6598188" y="4184785"/>
                <a:ext cx="9000" cy="9000"/>
              </a:xfrm>
              <a:prstGeom prst="rect">
                <a:avLst/>
              </a:prstGeom>
            </p:spPr>
          </p:pic>
        </mc:Fallback>
      </mc:AlternateContent>
      <p:graphicFrame>
        <p:nvGraphicFramePr>
          <p:cNvPr id="6" name="Object 5">
            <a:extLst>
              <a:ext uri="{FF2B5EF4-FFF2-40B4-BE49-F238E27FC236}">
                <a16:creationId xmlns:a16="http://schemas.microsoft.com/office/drawing/2014/main" id="{4DD8028C-ECC3-F7EF-4662-E16E91DAB5FD}"/>
              </a:ext>
            </a:extLst>
          </p:cNvPr>
          <p:cNvGraphicFramePr>
            <a:graphicFrameLocks noChangeAspect="1"/>
          </p:cNvGraphicFramePr>
          <p:nvPr>
            <p:extLst>
              <p:ext uri="{D42A27DB-BD31-4B8C-83A1-F6EECF244321}">
                <p14:modId xmlns:p14="http://schemas.microsoft.com/office/powerpoint/2010/main" val="1245655381"/>
              </p:ext>
            </p:extLst>
          </p:nvPr>
        </p:nvGraphicFramePr>
        <p:xfrm>
          <a:off x="316963" y="1661309"/>
          <a:ext cx="8387154" cy="736085"/>
        </p:xfrm>
        <a:graphic>
          <a:graphicData uri="http://schemas.openxmlformats.org/presentationml/2006/ole">
            <mc:AlternateContent xmlns:mc="http://schemas.openxmlformats.org/markup-compatibility/2006">
              <mc:Choice xmlns:v="urn:schemas-microsoft-com:vml" Requires="v">
                <p:oleObj name="Equation" r:id="rId21" imgW="8211397" imgH="721032" progId="Equation.DSMT4">
                  <p:embed/>
                </p:oleObj>
              </mc:Choice>
              <mc:Fallback>
                <p:oleObj name="Equation" r:id="rId21" imgW="8211397" imgH="721032" progId="Equation.DSMT4">
                  <p:embed/>
                  <p:pic>
                    <p:nvPicPr>
                      <p:cNvPr id="0" name=""/>
                      <p:cNvPicPr/>
                      <p:nvPr/>
                    </p:nvPicPr>
                    <p:blipFill>
                      <a:blip r:embed="rId22"/>
                      <a:stretch>
                        <a:fillRect/>
                      </a:stretch>
                    </p:blipFill>
                    <p:spPr>
                      <a:xfrm>
                        <a:off x="316963" y="1661309"/>
                        <a:ext cx="8387154" cy="736085"/>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AEACF064-C4A4-7EBE-D909-9897FCF3A7F3}"/>
              </a:ext>
            </a:extLst>
          </p:cNvPr>
          <p:cNvSpPr txBox="1"/>
          <p:nvPr/>
        </p:nvSpPr>
        <p:spPr>
          <a:xfrm>
            <a:off x="236584" y="1212769"/>
            <a:ext cx="1959512" cy="338554"/>
          </a:xfrm>
          <a:prstGeom prst="rect">
            <a:avLst/>
          </a:prstGeom>
          <a:noFill/>
        </p:spPr>
        <p:txBody>
          <a:bodyPr wrap="square">
            <a:spAutoFit/>
          </a:bodyPr>
          <a:lstStyle/>
          <a:p>
            <a:r>
              <a:rPr lang="en-US" sz="1600"/>
              <a:t>We left off with:</a:t>
            </a:r>
          </a:p>
        </p:txBody>
      </p:sp>
    </p:spTree>
    <p:extLst>
      <p:ext uri="{BB962C8B-B14F-4D97-AF65-F5344CB8AC3E}">
        <p14:creationId xmlns:p14="http://schemas.microsoft.com/office/powerpoint/2010/main" val="20518332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DD13D78-031F-48B0-A070-844D1CD1D0DC}"/>
              </a:ext>
            </a:extLst>
          </p:cNvPr>
          <p:cNvSpPr txBox="1"/>
          <p:nvPr/>
        </p:nvSpPr>
        <p:spPr>
          <a:xfrm>
            <a:off x="4113228" y="65570"/>
            <a:ext cx="4309412" cy="646331"/>
          </a:xfrm>
          <a:prstGeom prst="rect">
            <a:avLst/>
          </a:prstGeom>
          <a:noFill/>
        </p:spPr>
        <p:txBody>
          <a:bodyPr wrap="square" rtlCol="0">
            <a:spAutoFit/>
          </a:bodyPr>
          <a:lstStyle/>
          <a:p>
            <a:r>
              <a:rPr lang="en-US" sz="3600" b="1" u="sng"/>
              <a:t>Exchange Interaction</a:t>
            </a:r>
          </a:p>
        </p:txBody>
      </p:sp>
      <p:sp>
        <p:nvSpPr>
          <p:cNvPr id="7" name="TextBox 6">
            <a:extLst>
              <a:ext uri="{FF2B5EF4-FFF2-40B4-BE49-F238E27FC236}">
                <a16:creationId xmlns:a16="http://schemas.microsoft.com/office/drawing/2014/main" id="{86918026-093B-41F5-B6C8-D08557924F52}"/>
              </a:ext>
            </a:extLst>
          </p:cNvPr>
          <p:cNvSpPr txBox="1"/>
          <p:nvPr/>
        </p:nvSpPr>
        <p:spPr>
          <a:xfrm>
            <a:off x="297951" y="875381"/>
            <a:ext cx="11477756" cy="738664"/>
          </a:xfrm>
          <a:prstGeom prst="rect">
            <a:avLst/>
          </a:prstGeom>
          <a:noFill/>
        </p:spPr>
        <p:txBody>
          <a:bodyPr wrap="square" rtlCol="0">
            <a:spAutoFit/>
          </a:bodyPr>
          <a:lstStyle/>
          <a:p>
            <a:r>
              <a:rPr lang="en-US" sz="1400"/>
              <a:t>Consider two atoms with unpaired electrons in their outer s subshell.  w/o the interaction, the lowest energy states would be ones where the electrons are on opposite atoms and their spins can be up or down – 8 total states.  Of these 8, only 4 are physical, i.e., AS.  Since S</a:t>
            </a:r>
            <a:r>
              <a:rPr lang="en-US" sz="1400" baseline="-25000"/>
              <a:t>T</a:t>
            </a:r>
            <a:r>
              <a:rPr lang="en-US" sz="1400" baseline="30000"/>
              <a:t>2</a:t>
            </a:r>
            <a:r>
              <a:rPr lang="en-US" sz="1400"/>
              <a:t> commutes with non-interacting H, we can factor all 8 of these wavefunctions into a spatial part and eigenfunction of S</a:t>
            </a:r>
            <a:r>
              <a:rPr lang="en-US" sz="1400" baseline="-25000"/>
              <a:t>T</a:t>
            </a:r>
            <a:r>
              <a:rPr lang="en-US" sz="1400" baseline="30000"/>
              <a:t>2</a:t>
            </a:r>
            <a:r>
              <a:rPr lang="en-US" sz="1400"/>
              <a:t> part.  The 4 physical states are obtained by making the product AS.  </a:t>
            </a:r>
          </a:p>
        </p:txBody>
      </p:sp>
      <p:graphicFrame>
        <p:nvGraphicFramePr>
          <p:cNvPr id="3" name="Object 2">
            <a:extLst>
              <a:ext uri="{FF2B5EF4-FFF2-40B4-BE49-F238E27FC236}">
                <a16:creationId xmlns:a16="http://schemas.microsoft.com/office/drawing/2014/main" id="{701D15F9-1E8C-4EE5-BECA-A54C0A6D1617}"/>
              </a:ext>
            </a:extLst>
          </p:cNvPr>
          <p:cNvGraphicFramePr>
            <a:graphicFrameLocks noChangeAspect="1"/>
          </p:cNvGraphicFramePr>
          <p:nvPr>
            <p:extLst>
              <p:ext uri="{D42A27DB-BD31-4B8C-83A1-F6EECF244321}">
                <p14:modId xmlns:p14="http://schemas.microsoft.com/office/powerpoint/2010/main" val="2044892306"/>
              </p:ext>
            </p:extLst>
          </p:nvPr>
        </p:nvGraphicFramePr>
        <p:xfrm>
          <a:off x="381353" y="1804299"/>
          <a:ext cx="3433646" cy="936448"/>
        </p:xfrm>
        <a:graphic>
          <a:graphicData uri="http://schemas.openxmlformats.org/presentationml/2006/ole">
            <mc:AlternateContent xmlns:mc="http://schemas.openxmlformats.org/markup-compatibility/2006">
              <mc:Choice xmlns:v="urn:schemas-microsoft-com:vml" Requires="v">
                <p:oleObj name="Equation" r:id="rId3" imgW="2514600" imgH="685800" progId="Equation.DSMT4">
                  <p:embed/>
                </p:oleObj>
              </mc:Choice>
              <mc:Fallback>
                <p:oleObj name="Equation" r:id="rId3" imgW="2514600" imgH="685800" progId="Equation.DSMT4">
                  <p:embed/>
                  <p:pic>
                    <p:nvPicPr>
                      <p:cNvPr id="3" name="Object 2">
                        <a:extLst>
                          <a:ext uri="{FF2B5EF4-FFF2-40B4-BE49-F238E27FC236}">
                            <a16:creationId xmlns:a16="http://schemas.microsoft.com/office/drawing/2014/main" id="{701D15F9-1E8C-4EE5-BECA-A54C0A6D16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353" y="1804299"/>
                        <a:ext cx="3433646" cy="936448"/>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B8B1BE69-CF60-4A48-AE7D-493351696801}"/>
              </a:ext>
            </a:extLst>
          </p:cNvPr>
          <p:cNvSpPr txBox="1"/>
          <p:nvPr/>
        </p:nvSpPr>
        <p:spPr>
          <a:xfrm>
            <a:off x="297951" y="3105199"/>
            <a:ext cx="11225753" cy="307777"/>
          </a:xfrm>
          <a:prstGeom prst="rect">
            <a:avLst/>
          </a:prstGeom>
          <a:noFill/>
        </p:spPr>
        <p:txBody>
          <a:bodyPr wrap="square" rtlCol="0">
            <a:spAutoFit/>
          </a:bodyPr>
          <a:lstStyle/>
          <a:p>
            <a:r>
              <a:rPr lang="en-US" sz="1400"/>
              <a:t>And if we calculate the interaction matrix elements, we get the thing to the right.  So our basis happens to diagonalize the perturbation.  </a:t>
            </a:r>
          </a:p>
        </p:txBody>
      </p:sp>
      <p:graphicFrame>
        <p:nvGraphicFramePr>
          <p:cNvPr id="9" name="Object 8">
            <a:extLst>
              <a:ext uri="{FF2B5EF4-FFF2-40B4-BE49-F238E27FC236}">
                <a16:creationId xmlns:a16="http://schemas.microsoft.com/office/drawing/2014/main" id="{65CB02B6-D168-46A3-8107-D846E8141A95}"/>
              </a:ext>
            </a:extLst>
          </p:cNvPr>
          <p:cNvGraphicFramePr>
            <a:graphicFrameLocks noChangeAspect="1"/>
          </p:cNvGraphicFramePr>
          <p:nvPr>
            <p:extLst>
              <p:ext uri="{D42A27DB-BD31-4B8C-83A1-F6EECF244321}">
                <p14:modId xmlns:p14="http://schemas.microsoft.com/office/powerpoint/2010/main" val="1887495859"/>
              </p:ext>
            </p:extLst>
          </p:nvPr>
        </p:nvGraphicFramePr>
        <p:xfrm>
          <a:off x="381353" y="3558425"/>
          <a:ext cx="4846817" cy="1755160"/>
        </p:xfrm>
        <a:graphic>
          <a:graphicData uri="http://schemas.openxmlformats.org/presentationml/2006/ole">
            <mc:AlternateContent xmlns:mc="http://schemas.openxmlformats.org/markup-compatibility/2006">
              <mc:Choice xmlns:v="urn:schemas-microsoft-com:vml" Requires="v">
                <p:oleObj name="Equation" r:id="rId5" imgW="4775200" imgH="1727200" progId="Equation.DSMT4">
                  <p:embed/>
                </p:oleObj>
              </mc:Choice>
              <mc:Fallback>
                <p:oleObj name="Equation" r:id="rId5" imgW="4775200" imgH="1727200" progId="Equation.DSMT4">
                  <p:embed/>
                  <p:pic>
                    <p:nvPicPr>
                      <p:cNvPr id="9" name="Object 8">
                        <a:extLst>
                          <a:ext uri="{FF2B5EF4-FFF2-40B4-BE49-F238E27FC236}">
                            <a16:creationId xmlns:a16="http://schemas.microsoft.com/office/drawing/2014/main" id="{65CB02B6-D168-46A3-8107-D846E8141A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353" y="3558425"/>
                        <a:ext cx="4846817" cy="175516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98C0B93B-9EE1-418C-94B2-610E2654BEE4}"/>
              </a:ext>
            </a:extLst>
          </p:cNvPr>
          <p:cNvGraphicFramePr>
            <a:graphicFrameLocks noChangeAspect="1"/>
          </p:cNvGraphicFramePr>
          <p:nvPr>
            <p:extLst>
              <p:ext uri="{D42A27DB-BD31-4B8C-83A1-F6EECF244321}">
                <p14:modId xmlns:p14="http://schemas.microsoft.com/office/powerpoint/2010/main" val="2879570331"/>
              </p:ext>
            </p:extLst>
          </p:nvPr>
        </p:nvGraphicFramePr>
        <p:xfrm>
          <a:off x="4820685" y="2619052"/>
          <a:ext cx="2065173" cy="338553"/>
        </p:xfrm>
        <a:graphic>
          <a:graphicData uri="http://schemas.openxmlformats.org/presentationml/2006/ole">
            <mc:AlternateContent xmlns:mc="http://schemas.openxmlformats.org/markup-compatibility/2006">
              <mc:Choice xmlns:v="urn:schemas-microsoft-com:vml" Requires="v">
                <p:oleObj name="Equation" r:id="rId7" imgW="1549080" imgH="253800" progId="Equation.DSMT4">
                  <p:embed/>
                </p:oleObj>
              </mc:Choice>
              <mc:Fallback>
                <p:oleObj name="Equation" r:id="rId7" imgW="1549080" imgH="253800" progId="Equation.DSMT4">
                  <p:embed/>
                  <p:pic>
                    <p:nvPicPr>
                      <p:cNvPr id="11" name="Object 10">
                        <a:extLst>
                          <a:ext uri="{FF2B5EF4-FFF2-40B4-BE49-F238E27FC236}">
                            <a16:creationId xmlns:a16="http://schemas.microsoft.com/office/drawing/2014/main" id="{98C0B93B-9EE1-418C-94B2-610E2654BEE4}"/>
                          </a:ext>
                        </a:extLst>
                      </p:cNvPr>
                      <p:cNvPicPr/>
                      <p:nvPr/>
                    </p:nvPicPr>
                    <p:blipFill>
                      <a:blip r:embed="rId8"/>
                      <a:stretch>
                        <a:fillRect/>
                      </a:stretch>
                    </p:blipFill>
                    <p:spPr>
                      <a:xfrm>
                        <a:off x="4820685" y="2619052"/>
                        <a:ext cx="2065173" cy="338553"/>
                      </a:xfrm>
                      <a:prstGeom prst="rect">
                        <a:avLst/>
                      </a:prstGeom>
                    </p:spPr>
                  </p:pic>
                </p:oleObj>
              </mc:Fallback>
            </mc:AlternateContent>
          </a:graphicData>
        </a:graphic>
      </p:graphicFrame>
      <p:cxnSp>
        <p:nvCxnSpPr>
          <p:cNvPr id="13" name="Straight Arrow Connector 12">
            <a:extLst>
              <a:ext uri="{FF2B5EF4-FFF2-40B4-BE49-F238E27FC236}">
                <a16:creationId xmlns:a16="http://schemas.microsoft.com/office/drawing/2014/main" id="{1C8E312F-617F-44AF-84F3-2A36C813F05A}"/>
              </a:ext>
            </a:extLst>
          </p:cNvPr>
          <p:cNvCxnSpPr/>
          <p:nvPr/>
        </p:nvCxnSpPr>
        <p:spPr>
          <a:xfrm>
            <a:off x="5479551" y="4388870"/>
            <a:ext cx="67873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aphicFrame>
        <p:nvGraphicFramePr>
          <p:cNvPr id="15" name="Object 14">
            <a:extLst>
              <a:ext uri="{FF2B5EF4-FFF2-40B4-BE49-F238E27FC236}">
                <a16:creationId xmlns:a16="http://schemas.microsoft.com/office/drawing/2014/main" id="{6EE9CB7F-774A-4B4A-A0E5-885CCCC8E6B5}"/>
              </a:ext>
            </a:extLst>
          </p:cNvPr>
          <p:cNvGraphicFramePr>
            <a:graphicFrameLocks noChangeAspect="1"/>
          </p:cNvGraphicFramePr>
          <p:nvPr>
            <p:extLst>
              <p:ext uri="{D42A27DB-BD31-4B8C-83A1-F6EECF244321}">
                <p14:modId xmlns:p14="http://schemas.microsoft.com/office/powerpoint/2010/main" val="357073677"/>
              </p:ext>
            </p:extLst>
          </p:nvPr>
        </p:nvGraphicFramePr>
        <p:xfrm>
          <a:off x="6381382" y="3867450"/>
          <a:ext cx="5394325" cy="1012825"/>
        </p:xfrm>
        <a:graphic>
          <a:graphicData uri="http://schemas.openxmlformats.org/presentationml/2006/ole">
            <mc:AlternateContent xmlns:mc="http://schemas.openxmlformats.org/markup-compatibility/2006">
              <mc:Choice xmlns:v="urn:schemas-microsoft-com:vml" Requires="v">
                <p:oleObj name="Equation" r:id="rId9" imgW="5397500" imgH="1016000" progId="Equation.DSMT4">
                  <p:embed/>
                </p:oleObj>
              </mc:Choice>
              <mc:Fallback>
                <p:oleObj name="Equation" r:id="rId9" imgW="5397500" imgH="1016000" progId="Equation.DSMT4">
                  <p:embed/>
                  <p:pic>
                    <p:nvPicPr>
                      <p:cNvPr id="15" name="Object 14">
                        <a:extLst>
                          <a:ext uri="{FF2B5EF4-FFF2-40B4-BE49-F238E27FC236}">
                            <a16:creationId xmlns:a16="http://schemas.microsoft.com/office/drawing/2014/main" id="{6EE9CB7F-774A-4B4A-A0E5-885CCCC8E6B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81382" y="3867450"/>
                        <a:ext cx="5394325"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a:extLst>
              <a:ext uri="{FF2B5EF4-FFF2-40B4-BE49-F238E27FC236}">
                <a16:creationId xmlns:a16="http://schemas.microsoft.com/office/drawing/2014/main" id="{D53D488D-1CF3-47B3-BBD7-89CC054F727E}"/>
              </a:ext>
            </a:extLst>
          </p:cNvPr>
          <p:cNvGraphicFramePr>
            <a:graphicFrameLocks noChangeAspect="1"/>
          </p:cNvGraphicFramePr>
          <p:nvPr>
            <p:extLst>
              <p:ext uri="{D42A27DB-BD31-4B8C-83A1-F6EECF244321}">
                <p14:modId xmlns:p14="http://schemas.microsoft.com/office/powerpoint/2010/main" val="2628363130"/>
              </p:ext>
            </p:extLst>
          </p:nvPr>
        </p:nvGraphicFramePr>
        <p:xfrm>
          <a:off x="381354" y="6079229"/>
          <a:ext cx="3357382" cy="601322"/>
        </p:xfrm>
        <a:graphic>
          <a:graphicData uri="http://schemas.openxmlformats.org/presentationml/2006/ole">
            <mc:AlternateContent xmlns:mc="http://schemas.openxmlformats.org/markup-compatibility/2006">
              <mc:Choice xmlns:v="urn:schemas-microsoft-com:vml" Requires="v">
                <p:oleObj name="Equation" r:id="rId11" imgW="2819400" imgH="508000" progId="Equation.DSMT4">
                  <p:embed/>
                </p:oleObj>
              </mc:Choice>
              <mc:Fallback>
                <p:oleObj name="Equation" r:id="rId11" imgW="2819400" imgH="508000" progId="Equation.DSMT4">
                  <p:embed/>
                  <p:pic>
                    <p:nvPicPr>
                      <p:cNvPr id="17" name="Object 16">
                        <a:extLst>
                          <a:ext uri="{FF2B5EF4-FFF2-40B4-BE49-F238E27FC236}">
                            <a16:creationId xmlns:a16="http://schemas.microsoft.com/office/drawing/2014/main" id="{D53D488D-1CF3-47B3-BBD7-89CC054F727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1354" y="6079229"/>
                        <a:ext cx="3357382" cy="601322"/>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B987423E-02CB-4390-BF7F-C07851311A9F}"/>
              </a:ext>
            </a:extLst>
          </p:cNvPr>
          <p:cNvSpPr txBox="1"/>
          <p:nvPr/>
        </p:nvSpPr>
        <p:spPr>
          <a:xfrm>
            <a:off x="297951" y="5448248"/>
            <a:ext cx="11225753" cy="523220"/>
          </a:xfrm>
          <a:prstGeom prst="rect">
            <a:avLst/>
          </a:prstGeom>
          <a:noFill/>
        </p:spPr>
        <p:txBody>
          <a:bodyPr wrap="square" rtlCol="0">
            <a:spAutoFit/>
          </a:bodyPr>
          <a:lstStyle/>
          <a:p>
            <a:r>
              <a:rPr lang="en-US" sz="1400">
                <a:solidFill>
                  <a:srgbClr val="0000FF"/>
                </a:solidFill>
              </a:rPr>
              <a:t>So s</a:t>
            </a:r>
            <a:r>
              <a:rPr lang="en-US" sz="1400" baseline="-25000">
                <a:solidFill>
                  <a:srgbClr val="0000FF"/>
                </a:solidFill>
              </a:rPr>
              <a:t>T</a:t>
            </a:r>
            <a:r>
              <a:rPr lang="en-US" sz="1400">
                <a:solidFill>
                  <a:srgbClr val="0000FF"/>
                </a:solidFill>
              </a:rPr>
              <a:t> = 0 tends to have highest energy, while s</a:t>
            </a:r>
            <a:r>
              <a:rPr lang="en-US" sz="1400" baseline="-25000">
                <a:solidFill>
                  <a:srgbClr val="0000FF"/>
                </a:solidFill>
              </a:rPr>
              <a:t>T</a:t>
            </a:r>
            <a:r>
              <a:rPr lang="en-US" sz="1400">
                <a:solidFill>
                  <a:srgbClr val="0000FF"/>
                </a:solidFill>
              </a:rPr>
              <a:t> = 1 has the lowest, and is degenerate.  </a:t>
            </a:r>
            <a:r>
              <a:rPr lang="en-US" sz="1400"/>
              <a:t>And this matrix is reproduced by the following construction.  And we can neglect the constants.  And generalize to multiple particles.  Sum over  goes over z nearest neighbors, surrounding particle at i.:</a:t>
            </a:r>
          </a:p>
        </p:txBody>
      </p:sp>
      <p:graphicFrame>
        <p:nvGraphicFramePr>
          <p:cNvPr id="20" name="Object 19">
            <a:extLst>
              <a:ext uri="{FF2B5EF4-FFF2-40B4-BE49-F238E27FC236}">
                <a16:creationId xmlns:a16="http://schemas.microsoft.com/office/drawing/2014/main" id="{C96086E0-20CF-4F78-83C1-0309EB0D5E62}"/>
              </a:ext>
            </a:extLst>
          </p:cNvPr>
          <p:cNvGraphicFramePr>
            <a:graphicFrameLocks noChangeAspect="1"/>
          </p:cNvGraphicFramePr>
          <p:nvPr>
            <p:extLst>
              <p:ext uri="{D42A27DB-BD31-4B8C-83A1-F6EECF244321}">
                <p14:modId xmlns:p14="http://schemas.microsoft.com/office/powerpoint/2010/main" val="4011295337"/>
              </p:ext>
            </p:extLst>
          </p:nvPr>
        </p:nvGraphicFramePr>
        <p:xfrm>
          <a:off x="4961972" y="6113406"/>
          <a:ext cx="4148137" cy="519112"/>
        </p:xfrm>
        <a:graphic>
          <a:graphicData uri="http://schemas.openxmlformats.org/presentationml/2006/ole">
            <mc:AlternateContent xmlns:mc="http://schemas.openxmlformats.org/markup-compatibility/2006">
              <mc:Choice xmlns:v="urn:schemas-microsoft-com:vml" Requires="v">
                <p:oleObj name="Equation" r:id="rId13" imgW="3327120" imgH="419040" progId="Equation.DSMT4">
                  <p:embed/>
                </p:oleObj>
              </mc:Choice>
              <mc:Fallback>
                <p:oleObj name="Equation" r:id="rId13" imgW="3327120" imgH="419040" progId="Equation.DSMT4">
                  <p:embed/>
                  <p:pic>
                    <p:nvPicPr>
                      <p:cNvPr id="20" name="Object 19">
                        <a:extLst>
                          <a:ext uri="{FF2B5EF4-FFF2-40B4-BE49-F238E27FC236}">
                            <a16:creationId xmlns:a16="http://schemas.microsoft.com/office/drawing/2014/main" id="{C96086E0-20CF-4F78-83C1-0309EB0D5E62}"/>
                          </a:ext>
                        </a:extLst>
                      </p:cNvPr>
                      <p:cNvPicPr>
                        <a:picLocks noChangeAspect="1" noChangeArrowheads="1"/>
                      </p:cNvPicPr>
                      <p:nvPr/>
                    </p:nvPicPr>
                    <p:blipFill>
                      <a:blip r:embed="rId14"/>
                      <a:srcRect/>
                      <a:stretch>
                        <a:fillRect/>
                      </a:stretch>
                    </p:blipFill>
                    <p:spPr bwMode="auto">
                      <a:xfrm>
                        <a:off x="4961972" y="6113406"/>
                        <a:ext cx="4148137" cy="519112"/>
                      </a:xfrm>
                      <a:prstGeom prst="rect">
                        <a:avLst/>
                      </a:prstGeom>
                      <a:solidFill>
                        <a:srgbClr val="CCFFCC"/>
                      </a:solidFill>
                    </p:spPr>
                  </p:pic>
                </p:oleObj>
              </mc:Fallback>
            </mc:AlternateContent>
          </a:graphicData>
        </a:graphic>
      </p:graphicFrame>
      <p:cxnSp>
        <p:nvCxnSpPr>
          <p:cNvPr id="21" name="Straight Arrow Connector 20">
            <a:extLst>
              <a:ext uri="{FF2B5EF4-FFF2-40B4-BE49-F238E27FC236}">
                <a16:creationId xmlns:a16="http://schemas.microsoft.com/office/drawing/2014/main" id="{3A6DCCC7-7CDC-47F4-AA0C-193D59D64A8B}"/>
              </a:ext>
            </a:extLst>
          </p:cNvPr>
          <p:cNvCxnSpPr/>
          <p:nvPr/>
        </p:nvCxnSpPr>
        <p:spPr>
          <a:xfrm>
            <a:off x="4015254" y="6364496"/>
            <a:ext cx="67873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 name="TextBox 1">
            <a:extLst>
              <a:ext uri="{FF2B5EF4-FFF2-40B4-BE49-F238E27FC236}">
                <a16:creationId xmlns:a16="http://schemas.microsoft.com/office/drawing/2014/main" id="{5DDCD89D-21CE-8A81-39D2-F5B9D399A61B}"/>
              </a:ext>
            </a:extLst>
          </p:cNvPr>
          <p:cNvSpPr txBox="1"/>
          <p:nvPr/>
        </p:nvSpPr>
        <p:spPr>
          <a:xfrm>
            <a:off x="9225696" y="6010558"/>
            <a:ext cx="2813903" cy="738664"/>
          </a:xfrm>
          <a:prstGeom prst="rect">
            <a:avLst/>
          </a:prstGeom>
          <a:solidFill>
            <a:srgbClr val="FFFFCC"/>
          </a:solidFill>
        </p:spPr>
        <p:txBody>
          <a:bodyPr wrap="square" rtlCol="0">
            <a:spAutoFit/>
          </a:bodyPr>
          <a:lstStyle/>
          <a:p>
            <a:r>
              <a:rPr lang="en-US" sz="1400"/>
              <a:t>can generalize to coupling between CFA + Hund’s Rules ground states of neighboring atoms (</a:t>
            </a:r>
            <a:r>
              <a:rPr lang="en-US" sz="1400" b="1"/>
              <a:t>S</a:t>
            </a:r>
            <a:r>
              <a:rPr lang="en-US" sz="1400"/>
              <a:t> -&gt; </a:t>
            </a:r>
            <a:r>
              <a:rPr lang="en-US" sz="1400" b="1"/>
              <a:t>J</a:t>
            </a:r>
            <a:r>
              <a:rPr lang="en-US" sz="1400" b="1" baseline="-25000"/>
              <a:t>T</a:t>
            </a:r>
            <a:r>
              <a:rPr lang="en-US" sz="1400"/>
              <a:t>)?</a:t>
            </a:r>
          </a:p>
        </p:txBody>
      </p:sp>
      <p:pic>
        <p:nvPicPr>
          <p:cNvPr id="5" name="Picture 4">
            <a:extLst>
              <a:ext uri="{FF2B5EF4-FFF2-40B4-BE49-F238E27FC236}">
                <a16:creationId xmlns:a16="http://schemas.microsoft.com/office/drawing/2014/main" id="{88D322EA-1A52-FFE0-B871-FB9A5C931788}"/>
              </a:ext>
            </a:extLst>
          </p:cNvPr>
          <p:cNvPicPr>
            <a:picLocks noChangeAspect="1"/>
          </p:cNvPicPr>
          <p:nvPr/>
        </p:nvPicPr>
        <p:blipFill>
          <a:blip r:embed="rId15"/>
          <a:stretch>
            <a:fillRect/>
          </a:stretch>
        </p:blipFill>
        <p:spPr>
          <a:xfrm>
            <a:off x="4693984" y="1668544"/>
            <a:ext cx="1676634" cy="866896"/>
          </a:xfrm>
          <a:prstGeom prst="rect">
            <a:avLst/>
          </a:prstGeom>
        </p:spPr>
      </p:pic>
    </p:spTree>
    <p:extLst>
      <p:ext uri="{BB962C8B-B14F-4D97-AF65-F5344CB8AC3E}">
        <p14:creationId xmlns:p14="http://schemas.microsoft.com/office/powerpoint/2010/main" val="3404032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2871347" y="114043"/>
            <a:ext cx="6904967" cy="584775"/>
          </a:xfrm>
          <a:prstGeom prst="rect">
            <a:avLst/>
          </a:prstGeom>
          <a:noFill/>
        </p:spPr>
        <p:txBody>
          <a:bodyPr wrap="square" rtlCol="0">
            <a:spAutoFit/>
          </a:bodyPr>
          <a:lstStyle/>
          <a:p>
            <a:r>
              <a:rPr lang="en-US" sz="3200" b="1" u="sng"/>
              <a:t>Symmetrization of Momentum States</a:t>
            </a:r>
          </a:p>
        </p:txBody>
      </p:sp>
      <p:sp>
        <p:nvSpPr>
          <p:cNvPr id="3" name="TextBox 2">
            <a:extLst>
              <a:ext uri="{FF2B5EF4-FFF2-40B4-BE49-F238E27FC236}">
                <a16:creationId xmlns:a16="http://schemas.microsoft.com/office/drawing/2014/main" id="{B5976F93-11D6-4685-9AC6-7F3F49EA7474}"/>
              </a:ext>
            </a:extLst>
          </p:cNvPr>
          <p:cNvSpPr txBox="1"/>
          <p:nvPr/>
        </p:nvSpPr>
        <p:spPr>
          <a:xfrm>
            <a:off x="221816" y="829866"/>
            <a:ext cx="9393523" cy="338554"/>
          </a:xfrm>
          <a:prstGeom prst="rect">
            <a:avLst/>
          </a:prstGeom>
          <a:noFill/>
        </p:spPr>
        <p:txBody>
          <a:bodyPr wrap="square" rtlCol="0">
            <a:spAutoFit/>
          </a:bodyPr>
          <a:lstStyle/>
          <a:p>
            <a:r>
              <a:rPr lang="en-US" sz="1600"/>
              <a:t>Now let’s explore the eigenfunctions of some many-body operators.  First up is translational momentum.</a:t>
            </a:r>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B6098E81-05EA-4032-A218-AAF15169FE29}"/>
              </a:ext>
            </a:extLst>
          </p:cNvPr>
          <p:cNvGraphicFramePr>
            <a:graphicFrameLocks noChangeAspect="1"/>
          </p:cNvGraphicFramePr>
          <p:nvPr>
            <p:extLst>
              <p:ext uri="{D42A27DB-BD31-4B8C-83A1-F6EECF244321}">
                <p14:modId xmlns:p14="http://schemas.microsoft.com/office/powerpoint/2010/main" val="2437852618"/>
              </p:ext>
            </p:extLst>
          </p:nvPr>
        </p:nvGraphicFramePr>
        <p:xfrm>
          <a:off x="265113" y="1998663"/>
          <a:ext cx="4791075" cy="608012"/>
        </p:xfrm>
        <a:graphic>
          <a:graphicData uri="http://schemas.openxmlformats.org/presentationml/2006/ole">
            <mc:AlternateContent xmlns:mc="http://schemas.openxmlformats.org/markup-compatibility/2006">
              <mc:Choice xmlns:v="urn:schemas-microsoft-com:vml" Requires="v">
                <p:oleObj name="Equation" r:id="rId2" imgW="3644640" imgH="457200" progId="Equation.DSMT4">
                  <p:embed/>
                </p:oleObj>
              </mc:Choice>
              <mc:Fallback>
                <p:oleObj name="Equation" r:id="rId2" imgW="3644640" imgH="457200" progId="Equation.DSMT4">
                  <p:embed/>
                  <p:pic>
                    <p:nvPicPr>
                      <p:cNvPr id="5" name="Object 4">
                        <a:extLst>
                          <a:ext uri="{FF2B5EF4-FFF2-40B4-BE49-F238E27FC236}">
                            <a16:creationId xmlns:a16="http://schemas.microsoft.com/office/drawing/2014/main" id="{B6098E81-05EA-4032-A218-AAF15169FE29}"/>
                          </a:ext>
                        </a:extLst>
                      </p:cNvPr>
                      <p:cNvPicPr>
                        <a:picLocks noChangeAspect="1" noChangeArrowheads="1"/>
                      </p:cNvPicPr>
                      <p:nvPr/>
                    </p:nvPicPr>
                    <p:blipFill>
                      <a:blip r:embed="rId3"/>
                      <a:srcRect/>
                      <a:stretch>
                        <a:fillRect/>
                      </a:stretch>
                    </p:blipFill>
                    <p:spPr bwMode="auto">
                      <a:xfrm>
                        <a:off x="265113" y="1998663"/>
                        <a:ext cx="4791075" cy="608012"/>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EDC6DA0B-5C90-4692-BE0B-A88DB4B1F136}"/>
              </a:ext>
            </a:extLst>
          </p:cNvPr>
          <p:cNvSpPr txBox="1"/>
          <p:nvPr/>
        </p:nvSpPr>
        <p:spPr>
          <a:xfrm>
            <a:off x="212390" y="1290965"/>
            <a:ext cx="4820872" cy="615553"/>
          </a:xfrm>
          <a:prstGeom prst="rect">
            <a:avLst/>
          </a:prstGeom>
          <a:noFill/>
        </p:spPr>
        <p:txBody>
          <a:bodyPr wrap="none" rtlCol="0">
            <a:spAutoFit/>
          </a:bodyPr>
          <a:lstStyle/>
          <a:p>
            <a:r>
              <a:rPr lang="en-US" b="1"/>
              <a:t>Momentum</a:t>
            </a:r>
          </a:p>
          <a:p>
            <a:r>
              <a:rPr lang="en-US" sz="1600"/>
              <a:t>We’ll consider the two-particle momentum eigenstates.</a:t>
            </a:r>
            <a:endParaRPr lang="en-US"/>
          </a:p>
        </p:txBody>
      </p:sp>
      <p:sp>
        <p:nvSpPr>
          <p:cNvPr id="7" name="TextBox 6">
            <a:extLst>
              <a:ext uri="{FF2B5EF4-FFF2-40B4-BE49-F238E27FC236}">
                <a16:creationId xmlns:a16="http://schemas.microsoft.com/office/drawing/2014/main" id="{2D090BD3-58EF-42E5-95C7-BBD06A4A1ACF}"/>
              </a:ext>
            </a:extLst>
          </p:cNvPr>
          <p:cNvSpPr txBox="1"/>
          <p:nvPr/>
        </p:nvSpPr>
        <p:spPr>
          <a:xfrm>
            <a:off x="212390" y="2728842"/>
            <a:ext cx="11736867" cy="338554"/>
          </a:xfrm>
          <a:prstGeom prst="rect">
            <a:avLst/>
          </a:prstGeom>
          <a:noFill/>
        </p:spPr>
        <p:txBody>
          <a:bodyPr wrap="none" rtlCol="0">
            <a:spAutoFit/>
          </a:bodyPr>
          <a:lstStyle/>
          <a:p>
            <a:r>
              <a:rPr lang="en-US" sz="1600"/>
              <a:t>Can use separation of variables, since operator doesn’t mix positions, and we get, for bosons/fermions occupying a p m</a:t>
            </a:r>
            <a:r>
              <a:rPr lang="en-US" sz="1600" baseline="-25000"/>
              <a:t>s</a:t>
            </a:r>
            <a:r>
              <a:rPr lang="en-US" sz="1600"/>
              <a:t> = 0, p’ m’</a:t>
            </a:r>
            <a:r>
              <a:rPr lang="en-US" sz="1600" baseline="-25000"/>
              <a:t>s</a:t>
            </a:r>
            <a:r>
              <a:rPr lang="en-US" sz="1600"/>
              <a:t> = 1 state:</a:t>
            </a:r>
            <a:endParaRPr lang="en-US"/>
          </a:p>
        </p:txBody>
      </p:sp>
      <p:graphicFrame>
        <p:nvGraphicFramePr>
          <p:cNvPr id="9" name="Object 8">
            <a:extLst>
              <a:ext uri="{FF2B5EF4-FFF2-40B4-BE49-F238E27FC236}">
                <a16:creationId xmlns:a16="http://schemas.microsoft.com/office/drawing/2014/main" id="{3F3F5051-7898-4C07-86AF-436818136AA9}"/>
              </a:ext>
            </a:extLst>
          </p:cNvPr>
          <p:cNvGraphicFramePr>
            <a:graphicFrameLocks noChangeAspect="1"/>
          </p:cNvGraphicFramePr>
          <p:nvPr>
            <p:extLst>
              <p:ext uri="{D42A27DB-BD31-4B8C-83A1-F6EECF244321}">
                <p14:modId xmlns:p14="http://schemas.microsoft.com/office/powerpoint/2010/main" val="2048814700"/>
              </p:ext>
            </p:extLst>
          </p:nvPr>
        </p:nvGraphicFramePr>
        <p:xfrm>
          <a:off x="270007" y="4405354"/>
          <a:ext cx="6683375" cy="992187"/>
        </p:xfrm>
        <a:graphic>
          <a:graphicData uri="http://schemas.openxmlformats.org/presentationml/2006/ole">
            <mc:AlternateContent xmlns:mc="http://schemas.openxmlformats.org/markup-compatibility/2006">
              <mc:Choice xmlns:v="urn:schemas-microsoft-com:vml" Requires="v">
                <p:oleObj name="Equation" r:id="rId4" imgW="4965480" imgH="736560" progId="Equation.DSMT4">
                  <p:embed/>
                </p:oleObj>
              </mc:Choice>
              <mc:Fallback>
                <p:oleObj name="Equation" r:id="rId4" imgW="4965480" imgH="736560" progId="Equation.DSMT4">
                  <p:embed/>
                  <p:pic>
                    <p:nvPicPr>
                      <p:cNvPr id="9" name="Object 8">
                        <a:extLst>
                          <a:ext uri="{FF2B5EF4-FFF2-40B4-BE49-F238E27FC236}">
                            <a16:creationId xmlns:a16="http://schemas.microsoft.com/office/drawing/2014/main" id="{3F3F5051-7898-4C07-86AF-436818136AA9}"/>
                          </a:ext>
                        </a:extLst>
                      </p:cNvPr>
                      <p:cNvPicPr>
                        <a:picLocks noChangeAspect="1" noChangeArrowheads="1"/>
                      </p:cNvPicPr>
                      <p:nvPr/>
                    </p:nvPicPr>
                    <p:blipFill>
                      <a:blip r:embed="rId5"/>
                      <a:srcRect/>
                      <a:stretch>
                        <a:fillRect/>
                      </a:stretch>
                    </p:blipFill>
                    <p:spPr bwMode="auto">
                      <a:xfrm>
                        <a:off x="270007" y="4405354"/>
                        <a:ext cx="6683375" cy="992187"/>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6EA4DA32-441A-4DF2-99B2-F21E3A630723}"/>
              </a:ext>
            </a:extLst>
          </p:cNvPr>
          <p:cNvGraphicFramePr>
            <a:graphicFrameLocks noChangeAspect="1"/>
          </p:cNvGraphicFramePr>
          <p:nvPr>
            <p:extLst>
              <p:ext uri="{D42A27DB-BD31-4B8C-83A1-F6EECF244321}">
                <p14:modId xmlns:p14="http://schemas.microsoft.com/office/powerpoint/2010/main" val="3478511032"/>
              </p:ext>
            </p:extLst>
          </p:nvPr>
        </p:nvGraphicFramePr>
        <p:xfrm>
          <a:off x="265113" y="3278197"/>
          <a:ext cx="6220171" cy="527637"/>
        </p:xfrm>
        <a:graphic>
          <a:graphicData uri="http://schemas.openxmlformats.org/presentationml/2006/ole">
            <mc:AlternateContent xmlns:mc="http://schemas.openxmlformats.org/markup-compatibility/2006">
              <mc:Choice xmlns:v="urn:schemas-microsoft-com:vml" Requires="v">
                <p:oleObj name="Equation" r:id="rId6" imgW="4952880" imgH="419040" progId="Equation.DSMT4">
                  <p:embed/>
                </p:oleObj>
              </mc:Choice>
              <mc:Fallback>
                <p:oleObj name="Equation" r:id="rId6" imgW="4952880" imgH="419040" progId="Equation.DSMT4">
                  <p:embed/>
                  <p:pic>
                    <p:nvPicPr>
                      <p:cNvPr id="0" name=""/>
                      <p:cNvPicPr/>
                      <p:nvPr/>
                    </p:nvPicPr>
                    <p:blipFill>
                      <a:blip r:embed="rId7"/>
                      <a:stretch>
                        <a:fillRect/>
                      </a:stretch>
                    </p:blipFill>
                    <p:spPr>
                      <a:xfrm>
                        <a:off x="265113" y="3278197"/>
                        <a:ext cx="6220171" cy="52763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FDA1F7FA-AE99-4736-BDBC-DF58541A911E}"/>
              </a:ext>
            </a:extLst>
          </p:cNvPr>
          <p:cNvSpPr txBox="1"/>
          <p:nvPr/>
        </p:nvSpPr>
        <p:spPr>
          <a:xfrm>
            <a:off x="212390" y="4002737"/>
            <a:ext cx="3739485" cy="338554"/>
          </a:xfrm>
          <a:prstGeom prst="rect">
            <a:avLst/>
          </a:prstGeom>
          <a:noFill/>
        </p:spPr>
        <p:txBody>
          <a:bodyPr wrap="none" rtlCol="0">
            <a:spAutoFit/>
          </a:bodyPr>
          <a:lstStyle/>
          <a:p>
            <a:r>
              <a:rPr lang="en-US" sz="1600"/>
              <a:t>which works out to, in position/spin space:</a:t>
            </a:r>
            <a:endParaRPr lang="en-US"/>
          </a:p>
        </p:txBody>
      </p:sp>
    </p:spTree>
    <p:extLst>
      <p:ext uri="{BB962C8B-B14F-4D97-AF65-F5344CB8AC3E}">
        <p14:creationId xmlns:p14="http://schemas.microsoft.com/office/powerpoint/2010/main" val="22205339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666164" y="156204"/>
            <a:ext cx="3136716"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7" y="933254"/>
            <a:ext cx="10974215" cy="584775"/>
          </a:xfrm>
          <a:prstGeom prst="rect">
            <a:avLst/>
          </a:prstGeom>
          <a:noFill/>
        </p:spPr>
        <p:txBody>
          <a:bodyPr wrap="square" rtlCol="0">
            <a:spAutoFit/>
          </a:bodyPr>
          <a:lstStyle/>
          <a:p>
            <a:r>
              <a:rPr lang="en-US" sz="1600"/>
              <a:t>The many body formalism is well and good, but since only a subset of the Hilbert space is actually physical, it’s convenient to develop a new formalism that takes the physical subspace as its basis instead.  The physical basis is called Fock Space.  </a:t>
            </a:r>
          </a:p>
        </p:txBody>
      </p:sp>
      <p:graphicFrame>
        <p:nvGraphicFramePr>
          <p:cNvPr id="7" name="Object 6">
            <a:extLst>
              <a:ext uri="{FF2B5EF4-FFF2-40B4-BE49-F238E27FC236}">
                <a16:creationId xmlns:a16="http://schemas.microsoft.com/office/drawing/2014/main" id="{898FFBF2-271E-45F2-9879-A1EC2E62E945}"/>
              </a:ext>
            </a:extLst>
          </p:cNvPr>
          <p:cNvGraphicFramePr>
            <a:graphicFrameLocks noChangeAspect="1"/>
          </p:cNvGraphicFramePr>
          <p:nvPr/>
        </p:nvGraphicFramePr>
        <p:xfrm>
          <a:off x="351934" y="3922934"/>
          <a:ext cx="2735770" cy="678731"/>
        </p:xfrm>
        <a:graphic>
          <a:graphicData uri="http://schemas.openxmlformats.org/presentationml/2006/ole">
            <mc:AlternateContent xmlns:mc="http://schemas.openxmlformats.org/markup-compatibility/2006">
              <mc:Choice xmlns:v="urn:schemas-microsoft-com:vml" Requires="v">
                <p:oleObj name="Equation" r:id="rId2" imgW="1879600" imgH="457200" progId="Equation.DSMT4">
                  <p:embed/>
                </p:oleObj>
              </mc:Choice>
              <mc:Fallback>
                <p:oleObj name="Equation" r:id="rId2" imgW="1879600" imgH="457200" progId="Equation.DSMT4">
                  <p:embed/>
                  <p:pic>
                    <p:nvPicPr>
                      <p:cNvPr id="7" name="Object 6">
                        <a:extLst>
                          <a:ext uri="{FF2B5EF4-FFF2-40B4-BE49-F238E27FC236}">
                            <a16:creationId xmlns:a16="http://schemas.microsoft.com/office/drawing/2014/main" id="{898FFBF2-271E-45F2-9879-A1EC2E62E9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934" y="3922934"/>
                        <a:ext cx="2735770" cy="678731"/>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D775376B-660F-422C-A035-4B36C3721C41}"/>
              </a:ext>
            </a:extLst>
          </p:cNvPr>
          <p:cNvSpPr txBox="1"/>
          <p:nvPr/>
        </p:nvSpPr>
        <p:spPr>
          <a:xfrm>
            <a:off x="254523" y="1672410"/>
            <a:ext cx="9096866" cy="892552"/>
          </a:xfrm>
          <a:prstGeom prst="rect">
            <a:avLst/>
          </a:prstGeom>
          <a:noFill/>
        </p:spPr>
        <p:txBody>
          <a:bodyPr wrap="square" rtlCol="0">
            <a:spAutoFit/>
          </a:bodyPr>
          <a:lstStyle/>
          <a:p>
            <a:r>
              <a:rPr lang="en-US" sz="2000" b="1"/>
              <a:t>Postulate 1</a:t>
            </a:r>
          </a:p>
          <a:p>
            <a:r>
              <a:rPr lang="en-US" sz="1600"/>
              <a:t>We label the many body states by single particle state occupation numbers.  For bosons, the n’s can be any whole number.  For fermions, only 0 and 1.  </a:t>
            </a:r>
          </a:p>
        </p:txBody>
      </p:sp>
      <p:graphicFrame>
        <p:nvGraphicFramePr>
          <p:cNvPr id="16" name="Object 15">
            <a:extLst>
              <a:ext uri="{FF2B5EF4-FFF2-40B4-BE49-F238E27FC236}">
                <a16:creationId xmlns:a16="http://schemas.microsoft.com/office/drawing/2014/main" id="{FA14E810-DF8F-41DA-88CF-FDA9D060CACF}"/>
              </a:ext>
            </a:extLst>
          </p:cNvPr>
          <p:cNvGraphicFramePr>
            <a:graphicFrameLocks noChangeAspect="1"/>
          </p:cNvGraphicFramePr>
          <p:nvPr/>
        </p:nvGraphicFramePr>
        <p:xfrm>
          <a:off x="351934" y="2714227"/>
          <a:ext cx="5623233" cy="533137"/>
        </p:xfrm>
        <a:graphic>
          <a:graphicData uri="http://schemas.openxmlformats.org/presentationml/2006/ole">
            <mc:AlternateContent xmlns:mc="http://schemas.openxmlformats.org/markup-compatibility/2006">
              <mc:Choice xmlns:v="urn:schemas-microsoft-com:vml" Requires="v">
                <p:oleObj name="Equation" r:id="rId4" imgW="4584700" imgH="431800" progId="Equation.DSMT4">
                  <p:embed/>
                </p:oleObj>
              </mc:Choice>
              <mc:Fallback>
                <p:oleObj name="Equation" r:id="rId4" imgW="4584700" imgH="431800" progId="Equation.DSMT4">
                  <p:embed/>
                  <p:pic>
                    <p:nvPicPr>
                      <p:cNvPr id="16" name="Object 15">
                        <a:extLst>
                          <a:ext uri="{FF2B5EF4-FFF2-40B4-BE49-F238E27FC236}">
                            <a16:creationId xmlns:a16="http://schemas.microsoft.com/office/drawing/2014/main" id="{FA14E810-DF8F-41DA-88CF-FDA9D060CA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934" y="2714227"/>
                        <a:ext cx="5623233" cy="533137"/>
                      </a:xfrm>
                      <a:prstGeom prst="rect">
                        <a:avLst/>
                      </a:prstGeom>
                      <a:noFill/>
                    </p:spPr>
                  </p:pic>
                </p:oleObj>
              </mc:Fallback>
            </mc:AlternateContent>
          </a:graphicData>
        </a:graphic>
      </p:graphicFrame>
      <p:sp>
        <p:nvSpPr>
          <p:cNvPr id="17" name="Rectangle 16">
            <a:extLst>
              <a:ext uri="{FF2B5EF4-FFF2-40B4-BE49-F238E27FC236}">
                <a16:creationId xmlns:a16="http://schemas.microsoft.com/office/drawing/2014/main" id="{064ED903-4D0C-4C84-997D-F7DB088260F5}"/>
              </a:ext>
            </a:extLst>
          </p:cNvPr>
          <p:cNvSpPr/>
          <p:nvPr/>
        </p:nvSpPr>
        <p:spPr>
          <a:xfrm>
            <a:off x="254523" y="3415872"/>
            <a:ext cx="7821105" cy="338554"/>
          </a:xfrm>
          <a:prstGeom prst="rect">
            <a:avLst/>
          </a:prstGeom>
        </p:spPr>
        <p:txBody>
          <a:bodyPr wrap="square">
            <a:spAutoFit/>
          </a:bodyPr>
          <a:lstStyle/>
          <a:p>
            <a:r>
              <a:rPr lang="en-US" sz="1600"/>
              <a:t>And Fock space would consist of the direct product of all of these allowed states.</a:t>
            </a:r>
          </a:p>
        </p:txBody>
      </p:sp>
    </p:spTree>
    <p:extLst>
      <p:ext uri="{BB962C8B-B14F-4D97-AF65-F5344CB8AC3E}">
        <p14:creationId xmlns:p14="http://schemas.microsoft.com/office/powerpoint/2010/main" val="3501019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713745" y="90769"/>
            <a:ext cx="3131226"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7" y="933254"/>
            <a:ext cx="10974215" cy="584775"/>
          </a:xfrm>
          <a:prstGeom prst="rect">
            <a:avLst/>
          </a:prstGeom>
          <a:noFill/>
        </p:spPr>
        <p:txBody>
          <a:bodyPr wrap="square" rtlCol="0">
            <a:spAutoFit/>
          </a:bodyPr>
          <a:lstStyle/>
          <a:p>
            <a:r>
              <a:rPr lang="en-US" sz="1600"/>
              <a:t>The many body formalism is well and good, but since only a subset of the Hilbert space is actually physical, it’s convenient to develop a new formalism that takes the physical subspace as its basis instead.  The physical basis is called Fock Space.  </a:t>
            </a:r>
          </a:p>
        </p:txBody>
      </p:sp>
      <p:sp>
        <p:nvSpPr>
          <p:cNvPr id="12" name="TextBox 11">
            <a:extLst>
              <a:ext uri="{FF2B5EF4-FFF2-40B4-BE49-F238E27FC236}">
                <a16:creationId xmlns:a16="http://schemas.microsoft.com/office/drawing/2014/main" id="{D775376B-660F-422C-A035-4B36C3721C41}"/>
              </a:ext>
            </a:extLst>
          </p:cNvPr>
          <p:cNvSpPr txBox="1"/>
          <p:nvPr/>
        </p:nvSpPr>
        <p:spPr>
          <a:xfrm>
            <a:off x="282803" y="1766676"/>
            <a:ext cx="11343140" cy="892552"/>
          </a:xfrm>
          <a:prstGeom prst="rect">
            <a:avLst/>
          </a:prstGeom>
          <a:noFill/>
        </p:spPr>
        <p:txBody>
          <a:bodyPr wrap="square" rtlCol="0">
            <a:spAutoFit/>
          </a:bodyPr>
          <a:lstStyle/>
          <a:p>
            <a:r>
              <a:rPr lang="en-US" sz="2000" b="1"/>
              <a:t>Postulate 2</a:t>
            </a:r>
          </a:p>
          <a:p>
            <a:r>
              <a:rPr lang="en-US" sz="1600"/>
              <a:t>As operators are just mappings between states, we need only define two operators: a creation and annihilation operator, which increases/decreases the occupation number of a given single particle state by 1.</a:t>
            </a:r>
          </a:p>
        </p:txBody>
      </p:sp>
      <p:sp>
        <p:nvSpPr>
          <p:cNvPr id="17" name="Rectangle 16">
            <a:extLst>
              <a:ext uri="{FF2B5EF4-FFF2-40B4-BE49-F238E27FC236}">
                <a16:creationId xmlns:a16="http://schemas.microsoft.com/office/drawing/2014/main" id="{064ED903-4D0C-4C84-997D-F7DB088260F5}"/>
              </a:ext>
            </a:extLst>
          </p:cNvPr>
          <p:cNvSpPr/>
          <p:nvPr/>
        </p:nvSpPr>
        <p:spPr>
          <a:xfrm>
            <a:off x="282803" y="2736508"/>
            <a:ext cx="4421171" cy="338554"/>
          </a:xfrm>
          <a:prstGeom prst="rect">
            <a:avLst/>
          </a:prstGeom>
        </p:spPr>
        <p:txBody>
          <a:bodyPr wrap="square">
            <a:spAutoFit/>
          </a:bodyPr>
          <a:lstStyle/>
          <a:p>
            <a:r>
              <a:rPr lang="en-US" sz="1600"/>
              <a:t>For bosons, the operators are defined like this:</a:t>
            </a:r>
          </a:p>
        </p:txBody>
      </p:sp>
      <p:graphicFrame>
        <p:nvGraphicFramePr>
          <p:cNvPr id="3" name="Object 2">
            <a:extLst>
              <a:ext uri="{FF2B5EF4-FFF2-40B4-BE49-F238E27FC236}">
                <a16:creationId xmlns:a16="http://schemas.microsoft.com/office/drawing/2014/main" id="{46803AC5-9F07-4721-BFB8-ABB2C137D3EF}"/>
              </a:ext>
            </a:extLst>
          </p:cNvPr>
          <p:cNvGraphicFramePr>
            <a:graphicFrameLocks noChangeAspect="1"/>
          </p:cNvGraphicFramePr>
          <p:nvPr/>
        </p:nvGraphicFramePr>
        <p:xfrm>
          <a:off x="363538" y="3175000"/>
          <a:ext cx="3322637" cy="752475"/>
        </p:xfrm>
        <a:graphic>
          <a:graphicData uri="http://schemas.openxmlformats.org/presentationml/2006/ole">
            <mc:AlternateContent xmlns:mc="http://schemas.openxmlformats.org/markup-compatibility/2006">
              <mc:Choice xmlns:v="urn:schemas-microsoft-com:vml" Requires="v">
                <p:oleObj name="Equation" r:id="rId3" imgW="2349360" imgH="533160" progId="Equation.DSMT4">
                  <p:embed/>
                </p:oleObj>
              </mc:Choice>
              <mc:Fallback>
                <p:oleObj name="Equation" r:id="rId3" imgW="2349360" imgH="533160" progId="Equation.DSMT4">
                  <p:embed/>
                  <p:pic>
                    <p:nvPicPr>
                      <p:cNvPr id="3" name="Object 2">
                        <a:extLst>
                          <a:ext uri="{FF2B5EF4-FFF2-40B4-BE49-F238E27FC236}">
                            <a16:creationId xmlns:a16="http://schemas.microsoft.com/office/drawing/2014/main" id="{46803AC5-9F07-4721-BFB8-ABB2C137D3EF}"/>
                          </a:ext>
                        </a:extLst>
                      </p:cNvPr>
                      <p:cNvPicPr>
                        <a:picLocks noChangeAspect="1" noChangeArrowheads="1"/>
                      </p:cNvPicPr>
                      <p:nvPr/>
                    </p:nvPicPr>
                    <p:blipFill>
                      <a:blip r:embed="rId4"/>
                      <a:srcRect/>
                      <a:stretch>
                        <a:fillRect/>
                      </a:stretch>
                    </p:blipFill>
                    <p:spPr bwMode="auto">
                      <a:xfrm>
                        <a:off x="363538" y="3175000"/>
                        <a:ext cx="3322637" cy="752475"/>
                      </a:xfrm>
                      <a:prstGeom prst="rect">
                        <a:avLst/>
                      </a:prstGeom>
                      <a:solidFill>
                        <a:srgbClr val="CCFFCC"/>
                      </a:solidFill>
                    </p:spPr>
                  </p:pic>
                </p:oleObj>
              </mc:Fallback>
            </mc:AlternateContent>
          </a:graphicData>
        </a:graphic>
      </p:graphicFrame>
      <p:sp>
        <p:nvSpPr>
          <p:cNvPr id="14" name="Rectangle 13">
            <a:extLst>
              <a:ext uri="{FF2B5EF4-FFF2-40B4-BE49-F238E27FC236}">
                <a16:creationId xmlns:a16="http://schemas.microsoft.com/office/drawing/2014/main" id="{6A3DE325-7F84-4B61-AC80-98CE304D7EEF}"/>
              </a:ext>
            </a:extLst>
          </p:cNvPr>
          <p:cNvSpPr/>
          <p:nvPr/>
        </p:nvSpPr>
        <p:spPr>
          <a:xfrm>
            <a:off x="5363850" y="2736508"/>
            <a:ext cx="6730739" cy="338554"/>
          </a:xfrm>
          <a:prstGeom prst="rect">
            <a:avLst/>
          </a:prstGeom>
        </p:spPr>
        <p:txBody>
          <a:bodyPr wrap="square">
            <a:spAutoFit/>
          </a:bodyPr>
          <a:lstStyle/>
          <a:p>
            <a:r>
              <a:rPr lang="en-US" sz="1600"/>
              <a:t>And for fermions like this (think i have the phases wrong though or something)</a:t>
            </a:r>
          </a:p>
        </p:txBody>
      </p:sp>
      <p:graphicFrame>
        <p:nvGraphicFramePr>
          <p:cNvPr id="13" name="Object 12">
            <a:extLst>
              <a:ext uri="{FF2B5EF4-FFF2-40B4-BE49-F238E27FC236}">
                <a16:creationId xmlns:a16="http://schemas.microsoft.com/office/drawing/2014/main" id="{794D73D7-4812-4AAB-88C7-122C0AC46EDB}"/>
              </a:ext>
            </a:extLst>
          </p:cNvPr>
          <p:cNvGraphicFramePr>
            <a:graphicFrameLocks noChangeAspect="1"/>
          </p:cNvGraphicFramePr>
          <p:nvPr/>
        </p:nvGraphicFramePr>
        <p:xfrm>
          <a:off x="282803" y="5469238"/>
          <a:ext cx="2518694" cy="752760"/>
        </p:xfrm>
        <a:graphic>
          <a:graphicData uri="http://schemas.openxmlformats.org/presentationml/2006/ole">
            <mc:AlternateContent xmlns:mc="http://schemas.openxmlformats.org/markup-compatibility/2006">
              <mc:Choice xmlns:v="urn:schemas-microsoft-com:vml" Requires="v">
                <p:oleObj name="Equation" r:id="rId5" imgW="1968480" imgH="583920" progId="Equation.DSMT4">
                  <p:embed/>
                </p:oleObj>
              </mc:Choice>
              <mc:Fallback>
                <p:oleObj name="Equation" r:id="rId5" imgW="1968480" imgH="583920" progId="Equation.DSMT4">
                  <p:embed/>
                  <p:pic>
                    <p:nvPicPr>
                      <p:cNvPr id="13" name="Object 12">
                        <a:extLst>
                          <a:ext uri="{FF2B5EF4-FFF2-40B4-BE49-F238E27FC236}">
                            <a16:creationId xmlns:a16="http://schemas.microsoft.com/office/drawing/2014/main" id="{794D73D7-4812-4AAB-88C7-122C0AC46EDB}"/>
                          </a:ext>
                        </a:extLst>
                      </p:cNvPr>
                      <p:cNvPicPr>
                        <a:picLocks noChangeAspect="1" noChangeArrowheads="1"/>
                      </p:cNvPicPr>
                      <p:nvPr/>
                    </p:nvPicPr>
                    <p:blipFill>
                      <a:blip r:embed="rId6"/>
                      <a:srcRect/>
                      <a:stretch>
                        <a:fillRect/>
                      </a:stretch>
                    </p:blipFill>
                    <p:spPr bwMode="auto">
                      <a:xfrm>
                        <a:off x="282803" y="5469238"/>
                        <a:ext cx="2518694" cy="752760"/>
                      </a:xfrm>
                      <a:prstGeom prst="rect">
                        <a:avLst/>
                      </a:prstGeom>
                      <a:solidFill>
                        <a:srgbClr val="CCFFCC"/>
                      </a:solidFill>
                    </p:spPr>
                  </p:pic>
                </p:oleObj>
              </mc:Fallback>
            </mc:AlternateContent>
          </a:graphicData>
        </a:graphic>
      </p:graphicFrame>
      <p:sp>
        <p:nvSpPr>
          <p:cNvPr id="15" name="Rectangle 14">
            <a:extLst>
              <a:ext uri="{FF2B5EF4-FFF2-40B4-BE49-F238E27FC236}">
                <a16:creationId xmlns:a16="http://schemas.microsoft.com/office/drawing/2014/main" id="{7BE74E8C-9B03-455F-BA85-FC33436A133D}"/>
              </a:ext>
            </a:extLst>
          </p:cNvPr>
          <p:cNvSpPr/>
          <p:nvPr/>
        </p:nvSpPr>
        <p:spPr>
          <a:xfrm>
            <a:off x="225537" y="4256717"/>
            <a:ext cx="5081047" cy="1077218"/>
          </a:xfrm>
          <a:prstGeom prst="rect">
            <a:avLst/>
          </a:prstGeom>
        </p:spPr>
        <p:txBody>
          <a:bodyPr wrap="square">
            <a:spAutoFit/>
          </a:bodyPr>
          <a:lstStyle/>
          <a:p>
            <a:r>
              <a:rPr lang="en-US" sz="1600"/>
              <a:t>Can verify that the definitions imply the following commutation relations, which are their real defining properties.  We’ll note that the fermionic commutation relations prevent occupation numbers from exceeding 1.  </a:t>
            </a:r>
          </a:p>
        </p:txBody>
      </p:sp>
      <p:sp>
        <p:nvSpPr>
          <p:cNvPr id="18" name="Rectangle 17">
            <a:extLst>
              <a:ext uri="{FF2B5EF4-FFF2-40B4-BE49-F238E27FC236}">
                <a16:creationId xmlns:a16="http://schemas.microsoft.com/office/drawing/2014/main" id="{391F7644-2F83-4FA5-827C-15706584948E}"/>
              </a:ext>
            </a:extLst>
          </p:cNvPr>
          <p:cNvSpPr/>
          <p:nvPr/>
        </p:nvSpPr>
        <p:spPr>
          <a:xfrm>
            <a:off x="5363850" y="4264805"/>
            <a:ext cx="5410984" cy="584775"/>
          </a:xfrm>
          <a:prstGeom prst="rect">
            <a:avLst/>
          </a:prstGeom>
        </p:spPr>
        <p:txBody>
          <a:bodyPr wrap="square">
            <a:spAutoFit/>
          </a:bodyPr>
          <a:lstStyle/>
          <a:p>
            <a:r>
              <a:rPr lang="en-US" sz="1600"/>
              <a:t>The creation/annihilation operators in different bases are related to each other in a straightforward fashion…  </a:t>
            </a:r>
          </a:p>
        </p:txBody>
      </p:sp>
      <p:graphicFrame>
        <p:nvGraphicFramePr>
          <p:cNvPr id="20" name="Object 19">
            <a:extLst>
              <a:ext uri="{FF2B5EF4-FFF2-40B4-BE49-F238E27FC236}">
                <a16:creationId xmlns:a16="http://schemas.microsoft.com/office/drawing/2014/main" id="{669691AF-95F2-41ED-A4B5-52AE1AF240D3}"/>
              </a:ext>
            </a:extLst>
          </p:cNvPr>
          <p:cNvGraphicFramePr>
            <a:graphicFrameLocks noChangeAspect="1"/>
          </p:cNvGraphicFramePr>
          <p:nvPr>
            <p:extLst>
              <p:ext uri="{D42A27DB-BD31-4B8C-83A1-F6EECF244321}">
                <p14:modId xmlns:p14="http://schemas.microsoft.com/office/powerpoint/2010/main" val="3972023007"/>
              </p:ext>
            </p:extLst>
          </p:nvPr>
        </p:nvGraphicFramePr>
        <p:xfrm>
          <a:off x="5568328" y="5102680"/>
          <a:ext cx="1787525" cy="1449388"/>
        </p:xfrm>
        <a:graphic>
          <a:graphicData uri="http://schemas.openxmlformats.org/presentationml/2006/ole">
            <mc:AlternateContent xmlns:mc="http://schemas.openxmlformats.org/markup-compatibility/2006">
              <mc:Choice xmlns:v="urn:schemas-microsoft-com:vml" Requires="v">
                <p:oleObj name="Equation" r:id="rId7" imgW="1434960" imgH="1143000" progId="Equation.DSMT4">
                  <p:embed/>
                </p:oleObj>
              </mc:Choice>
              <mc:Fallback>
                <p:oleObj name="Equation" r:id="rId7" imgW="1434960" imgH="1143000" progId="Equation.DSMT4">
                  <p:embed/>
                  <p:pic>
                    <p:nvPicPr>
                      <p:cNvPr id="20" name="Object 19">
                        <a:extLst>
                          <a:ext uri="{FF2B5EF4-FFF2-40B4-BE49-F238E27FC236}">
                            <a16:creationId xmlns:a16="http://schemas.microsoft.com/office/drawing/2014/main" id="{669691AF-95F2-41ED-A4B5-52AE1AF240D3}"/>
                          </a:ext>
                        </a:extLst>
                      </p:cNvPr>
                      <p:cNvPicPr>
                        <a:picLocks noChangeAspect="1" noChangeArrowheads="1"/>
                      </p:cNvPicPr>
                      <p:nvPr/>
                    </p:nvPicPr>
                    <p:blipFill>
                      <a:blip r:embed="rId8"/>
                      <a:srcRect/>
                      <a:stretch>
                        <a:fillRect/>
                      </a:stretch>
                    </p:blipFill>
                    <p:spPr bwMode="auto">
                      <a:xfrm>
                        <a:off x="5568328" y="5102680"/>
                        <a:ext cx="1787525" cy="1449388"/>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03A2F122-EC7C-4A13-8484-B1CD7DD07711}"/>
              </a:ext>
            </a:extLst>
          </p:cNvPr>
          <p:cNvGraphicFramePr>
            <a:graphicFrameLocks noChangeAspect="1"/>
          </p:cNvGraphicFramePr>
          <p:nvPr>
            <p:extLst>
              <p:ext uri="{D42A27DB-BD31-4B8C-83A1-F6EECF244321}">
                <p14:modId xmlns:p14="http://schemas.microsoft.com/office/powerpoint/2010/main" val="3525832554"/>
              </p:ext>
            </p:extLst>
          </p:nvPr>
        </p:nvGraphicFramePr>
        <p:xfrm>
          <a:off x="8769350" y="5256213"/>
          <a:ext cx="1360488" cy="965200"/>
        </p:xfrm>
        <a:graphic>
          <a:graphicData uri="http://schemas.openxmlformats.org/presentationml/2006/ole">
            <mc:AlternateContent xmlns:mc="http://schemas.openxmlformats.org/markup-compatibility/2006">
              <mc:Choice xmlns:v="urn:schemas-microsoft-com:vml" Requires="v">
                <p:oleObj name="Equation" r:id="rId9" imgW="1091880" imgH="761760" progId="Equation.DSMT4">
                  <p:embed/>
                </p:oleObj>
              </mc:Choice>
              <mc:Fallback>
                <p:oleObj name="Equation" r:id="rId9" imgW="1091880" imgH="761760" progId="Equation.DSMT4">
                  <p:embed/>
                  <p:pic>
                    <p:nvPicPr>
                      <p:cNvPr id="16" name="Object 15">
                        <a:extLst>
                          <a:ext uri="{FF2B5EF4-FFF2-40B4-BE49-F238E27FC236}">
                            <a16:creationId xmlns:a16="http://schemas.microsoft.com/office/drawing/2014/main" id="{03A2F122-EC7C-4A13-8484-B1CD7DD07711}"/>
                          </a:ext>
                        </a:extLst>
                      </p:cNvPr>
                      <p:cNvPicPr>
                        <a:picLocks noChangeAspect="1" noChangeArrowheads="1"/>
                      </p:cNvPicPr>
                      <p:nvPr/>
                    </p:nvPicPr>
                    <p:blipFill>
                      <a:blip r:embed="rId10"/>
                      <a:srcRect/>
                      <a:stretch>
                        <a:fillRect/>
                      </a:stretch>
                    </p:blipFill>
                    <p:spPr bwMode="auto">
                      <a:xfrm>
                        <a:off x="8769350" y="5256213"/>
                        <a:ext cx="1360488" cy="965200"/>
                      </a:xfrm>
                      <a:prstGeom prst="rect">
                        <a:avLst/>
                      </a:prstGeom>
                      <a:solidFill>
                        <a:srgbClr val="CCFFCC"/>
                      </a:solidFill>
                    </p:spPr>
                  </p:pic>
                </p:oleObj>
              </mc:Fallback>
            </mc:AlternateContent>
          </a:graphicData>
        </a:graphic>
      </p:graphicFrame>
      <p:cxnSp>
        <p:nvCxnSpPr>
          <p:cNvPr id="6" name="Straight Arrow Connector 5">
            <a:extLst>
              <a:ext uri="{FF2B5EF4-FFF2-40B4-BE49-F238E27FC236}">
                <a16:creationId xmlns:a16="http://schemas.microsoft.com/office/drawing/2014/main" id="{5F83FCBF-1F20-4FE3-8988-7C5EECC1EBCA}"/>
              </a:ext>
            </a:extLst>
          </p:cNvPr>
          <p:cNvCxnSpPr/>
          <p:nvPr/>
        </p:nvCxnSpPr>
        <p:spPr>
          <a:xfrm>
            <a:off x="7541445" y="5739398"/>
            <a:ext cx="96052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 name="Object 1">
            <a:extLst>
              <a:ext uri="{FF2B5EF4-FFF2-40B4-BE49-F238E27FC236}">
                <a16:creationId xmlns:a16="http://schemas.microsoft.com/office/drawing/2014/main" id="{84FE0D93-7A63-E8B0-B935-C9BC425FFFB7}"/>
              </a:ext>
            </a:extLst>
          </p:cNvPr>
          <p:cNvGraphicFramePr>
            <a:graphicFrameLocks noChangeAspect="1"/>
          </p:cNvGraphicFramePr>
          <p:nvPr>
            <p:extLst>
              <p:ext uri="{D42A27DB-BD31-4B8C-83A1-F6EECF244321}">
                <p14:modId xmlns:p14="http://schemas.microsoft.com/office/powerpoint/2010/main" val="2403607442"/>
              </p:ext>
            </p:extLst>
          </p:nvPr>
        </p:nvGraphicFramePr>
        <p:xfrm>
          <a:off x="5422979" y="3175000"/>
          <a:ext cx="2646363" cy="887413"/>
        </p:xfrm>
        <a:graphic>
          <a:graphicData uri="http://schemas.openxmlformats.org/presentationml/2006/ole">
            <mc:AlternateContent xmlns:mc="http://schemas.openxmlformats.org/markup-compatibility/2006">
              <mc:Choice xmlns:v="urn:schemas-microsoft-com:vml" Requires="v">
                <p:oleObj name="Equation" r:id="rId11" imgW="2646574" imgH="887230" progId="Equation.DSMT4">
                  <p:embed/>
                </p:oleObj>
              </mc:Choice>
              <mc:Fallback>
                <p:oleObj name="Equation" r:id="rId11" imgW="2646574" imgH="887230" progId="Equation.DSMT4">
                  <p:embed/>
                  <p:pic>
                    <p:nvPicPr>
                      <p:cNvPr id="0" name=""/>
                      <p:cNvPicPr/>
                      <p:nvPr/>
                    </p:nvPicPr>
                    <p:blipFill>
                      <a:blip r:embed="rId12"/>
                      <a:stretch>
                        <a:fillRect/>
                      </a:stretch>
                    </p:blipFill>
                    <p:spPr>
                      <a:xfrm>
                        <a:off x="5422979" y="3175000"/>
                        <a:ext cx="2646363" cy="887413"/>
                      </a:xfrm>
                      <a:prstGeom prst="rect">
                        <a:avLst/>
                      </a:prstGeom>
                    </p:spPr>
                  </p:pic>
                </p:oleObj>
              </mc:Fallback>
            </mc:AlternateContent>
          </a:graphicData>
        </a:graphic>
      </p:graphicFrame>
    </p:spTree>
    <p:extLst>
      <p:ext uri="{BB962C8B-B14F-4D97-AF65-F5344CB8AC3E}">
        <p14:creationId xmlns:p14="http://schemas.microsoft.com/office/powerpoint/2010/main" val="26850537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727189" y="74964"/>
            <a:ext cx="3096011"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7" y="933254"/>
            <a:ext cx="9003304" cy="584775"/>
          </a:xfrm>
          <a:prstGeom prst="rect">
            <a:avLst/>
          </a:prstGeom>
          <a:noFill/>
        </p:spPr>
        <p:txBody>
          <a:bodyPr wrap="square" rtlCol="0">
            <a:spAutoFit/>
          </a:bodyPr>
          <a:lstStyle/>
          <a:p>
            <a:r>
              <a:rPr lang="en-US" sz="1600"/>
              <a:t>Let’s do a quick example illustrating how the commutation relations naturally symmetrize a wavefunction.  We’ll do two free-particle states…</a:t>
            </a:r>
          </a:p>
        </p:txBody>
      </p:sp>
      <p:graphicFrame>
        <p:nvGraphicFramePr>
          <p:cNvPr id="6" name="Object 5">
            <a:extLst>
              <a:ext uri="{FF2B5EF4-FFF2-40B4-BE49-F238E27FC236}">
                <a16:creationId xmlns:a16="http://schemas.microsoft.com/office/drawing/2014/main" id="{1D943563-BACD-4AC2-93C3-12D4CD2F2B8C}"/>
              </a:ext>
            </a:extLst>
          </p:cNvPr>
          <p:cNvGraphicFramePr>
            <a:graphicFrameLocks noChangeAspect="1"/>
          </p:cNvGraphicFramePr>
          <p:nvPr/>
        </p:nvGraphicFramePr>
        <p:xfrm>
          <a:off x="301232" y="1640968"/>
          <a:ext cx="7005638" cy="1619250"/>
        </p:xfrm>
        <a:graphic>
          <a:graphicData uri="http://schemas.openxmlformats.org/presentationml/2006/ole">
            <mc:AlternateContent xmlns:mc="http://schemas.openxmlformats.org/markup-compatibility/2006">
              <mc:Choice xmlns:v="urn:schemas-microsoft-com:vml" Requires="v">
                <p:oleObj name="Equation" r:id="rId3" imgW="5359320" imgH="1244520" progId="Equation.DSMT4">
                  <p:embed/>
                </p:oleObj>
              </mc:Choice>
              <mc:Fallback>
                <p:oleObj name="Equation" r:id="rId3" imgW="5359320" imgH="1244520" progId="Equation.DSMT4">
                  <p:embed/>
                  <p:pic>
                    <p:nvPicPr>
                      <p:cNvPr id="6" name="Object 5">
                        <a:extLst>
                          <a:ext uri="{FF2B5EF4-FFF2-40B4-BE49-F238E27FC236}">
                            <a16:creationId xmlns:a16="http://schemas.microsoft.com/office/drawing/2014/main" id="{1D943563-BACD-4AC2-93C3-12D4CD2F2B8C}"/>
                          </a:ext>
                        </a:extLst>
                      </p:cNvPr>
                      <p:cNvPicPr>
                        <a:picLocks noChangeAspect="1" noChangeArrowheads="1"/>
                      </p:cNvPicPr>
                      <p:nvPr/>
                    </p:nvPicPr>
                    <p:blipFill>
                      <a:blip r:embed="rId4"/>
                      <a:srcRect/>
                      <a:stretch>
                        <a:fillRect/>
                      </a:stretch>
                    </p:blipFill>
                    <p:spPr bwMode="auto">
                      <a:xfrm>
                        <a:off x="301232" y="1640968"/>
                        <a:ext cx="7005638" cy="161925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5367657B-7D2E-4830-9CAF-C64C308F732F}"/>
              </a:ext>
            </a:extLst>
          </p:cNvPr>
          <p:cNvSpPr txBox="1"/>
          <p:nvPr/>
        </p:nvSpPr>
        <p:spPr>
          <a:xfrm flipH="1">
            <a:off x="225537" y="3383157"/>
            <a:ext cx="5298570" cy="338554"/>
          </a:xfrm>
          <a:prstGeom prst="rect">
            <a:avLst/>
          </a:prstGeom>
          <a:noFill/>
        </p:spPr>
        <p:txBody>
          <a:bodyPr wrap="square" rtlCol="0">
            <a:spAutoFit/>
          </a:bodyPr>
          <a:lstStyle/>
          <a:p>
            <a:r>
              <a:rPr lang="en-US" sz="1600"/>
              <a:t>Then if bosons, we have, apply the commutation relations:</a:t>
            </a:r>
          </a:p>
        </p:txBody>
      </p:sp>
      <p:graphicFrame>
        <p:nvGraphicFramePr>
          <p:cNvPr id="8" name="Object 7">
            <a:extLst>
              <a:ext uri="{FF2B5EF4-FFF2-40B4-BE49-F238E27FC236}">
                <a16:creationId xmlns:a16="http://schemas.microsoft.com/office/drawing/2014/main" id="{7FB80D22-F420-4E71-8F33-EEAB87751690}"/>
              </a:ext>
            </a:extLst>
          </p:cNvPr>
          <p:cNvGraphicFramePr>
            <a:graphicFrameLocks noChangeAspect="1"/>
          </p:cNvGraphicFramePr>
          <p:nvPr/>
        </p:nvGraphicFramePr>
        <p:xfrm>
          <a:off x="298694" y="3826120"/>
          <a:ext cx="5703644" cy="2552111"/>
        </p:xfrm>
        <a:graphic>
          <a:graphicData uri="http://schemas.openxmlformats.org/presentationml/2006/ole">
            <mc:AlternateContent xmlns:mc="http://schemas.openxmlformats.org/markup-compatibility/2006">
              <mc:Choice xmlns:v="urn:schemas-microsoft-com:vml" Requires="v">
                <p:oleObj name="Equation" r:id="rId5" imgW="4813200" imgH="2158920" progId="Equation.DSMT4">
                  <p:embed/>
                </p:oleObj>
              </mc:Choice>
              <mc:Fallback>
                <p:oleObj name="Equation" r:id="rId5" imgW="4813200" imgH="2158920" progId="Equation.DSMT4">
                  <p:embed/>
                  <p:pic>
                    <p:nvPicPr>
                      <p:cNvPr id="8" name="Object 7">
                        <a:extLst>
                          <a:ext uri="{FF2B5EF4-FFF2-40B4-BE49-F238E27FC236}">
                            <a16:creationId xmlns:a16="http://schemas.microsoft.com/office/drawing/2014/main" id="{7FB80D22-F420-4E71-8F33-EEAB87751690}"/>
                          </a:ext>
                        </a:extLst>
                      </p:cNvPr>
                      <p:cNvPicPr>
                        <a:picLocks noChangeAspect="1" noChangeArrowheads="1"/>
                      </p:cNvPicPr>
                      <p:nvPr/>
                    </p:nvPicPr>
                    <p:blipFill>
                      <a:blip r:embed="rId6"/>
                      <a:srcRect/>
                      <a:stretch>
                        <a:fillRect/>
                      </a:stretch>
                    </p:blipFill>
                    <p:spPr bwMode="auto">
                      <a:xfrm>
                        <a:off x="298694" y="3826120"/>
                        <a:ext cx="5703644" cy="2552111"/>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E0918F32-A6C3-4D0D-B4A8-78F6F6410B5F}"/>
              </a:ext>
            </a:extLst>
          </p:cNvPr>
          <p:cNvSpPr txBox="1"/>
          <p:nvPr/>
        </p:nvSpPr>
        <p:spPr>
          <a:xfrm flipH="1">
            <a:off x="5920897" y="3383157"/>
            <a:ext cx="2846031" cy="338554"/>
          </a:xfrm>
          <a:prstGeom prst="rect">
            <a:avLst/>
          </a:prstGeom>
          <a:noFill/>
        </p:spPr>
        <p:txBody>
          <a:bodyPr wrap="square" rtlCol="0">
            <a:spAutoFit/>
          </a:bodyPr>
          <a:lstStyle/>
          <a:p>
            <a:r>
              <a:rPr lang="en-US" sz="1600"/>
              <a:t>Then if fermions, then:</a:t>
            </a:r>
          </a:p>
        </p:txBody>
      </p:sp>
      <p:graphicFrame>
        <p:nvGraphicFramePr>
          <p:cNvPr id="23" name="Object 22">
            <a:extLst>
              <a:ext uri="{FF2B5EF4-FFF2-40B4-BE49-F238E27FC236}">
                <a16:creationId xmlns:a16="http://schemas.microsoft.com/office/drawing/2014/main" id="{D1F05A40-6700-4EA0-91BB-CF292DB4D955}"/>
              </a:ext>
            </a:extLst>
          </p:cNvPr>
          <p:cNvGraphicFramePr>
            <a:graphicFrameLocks noChangeAspect="1"/>
          </p:cNvGraphicFramePr>
          <p:nvPr/>
        </p:nvGraphicFramePr>
        <p:xfrm>
          <a:off x="6002338" y="3826119"/>
          <a:ext cx="5865081" cy="2631241"/>
        </p:xfrm>
        <a:graphic>
          <a:graphicData uri="http://schemas.openxmlformats.org/presentationml/2006/ole">
            <mc:AlternateContent xmlns:mc="http://schemas.openxmlformats.org/markup-compatibility/2006">
              <mc:Choice xmlns:v="urn:schemas-microsoft-com:vml" Requires="v">
                <p:oleObj name="Equation" r:id="rId7" imgW="4800600" imgH="2158920" progId="Equation.DSMT4">
                  <p:embed/>
                </p:oleObj>
              </mc:Choice>
              <mc:Fallback>
                <p:oleObj name="Equation" r:id="rId7" imgW="4800600" imgH="2158920" progId="Equation.DSMT4">
                  <p:embed/>
                  <p:pic>
                    <p:nvPicPr>
                      <p:cNvPr id="23" name="Object 22">
                        <a:extLst>
                          <a:ext uri="{FF2B5EF4-FFF2-40B4-BE49-F238E27FC236}">
                            <a16:creationId xmlns:a16="http://schemas.microsoft.com/office/drawing/2014/main" id="{D1F05A40-6700-4EA0-91BB-CF292DB4D955}"/>
                          </a:ext>
                        </a:extLst>
                      </p:cNvPr>
                      <p:cNvPicPr>
                        <a:picLocks noChangeAspect="1" noChangeArrowheads="1"/>
                      </p:cNvPicPr>
                      <p:nvPr/>
                    </p:nvPicPr>
                    <p:blipFill>
                      <a:blip r:embed="rId8"/>
                      <a:srcRect/>
                      <a:stretch>
                        <a:fillRect/>
                      </a:stretch>
                    </p:blipFill>
                    <p:spPr bwMode="auto">
                      <a:xfrm>
                        <a:off x="6002338" y="3826119"/>
                        <a:ext cx="5865081" cy="2631241"/>
                      </a:xfrm>
                      <a:prstGeom prst="rect">
                        <a:avLst/>
                      </a:prstGeom>
                      <a:noFill/>
                    </p:spPr>
                  </p:pic>
                </p:oleObj>
              </mc:Fallback>
            </mc:AlternateContent>
          </a:graphicData>
        </a:graphic>
      </p:graphicFrame>
    </p:spTree>
    <p:extLst>
      <p:ext uri="{BB962C8B-B14F-4D97-AF65-F5344CB8AC3E}">
        <p14:creationId xmlns:p14="http://schemas.microsoft.com/office/powerpoint/2010/main" val="23090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685123" y="183104"/>
            <a:ext cx="3036477"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85750" y="1087272"/>
            <a:ext cx="5110034" cy="338554"/>
          </a:xfrm>
          <a:prstGeom prst="rect">
            <a:avLst/>
          </a:prstGeom>
          <a:noFill/>
        </p:spPr>
        <p:txBody>
          <a:bodyPr wrap="square" rtlCol="0">
            <a:spAutoFit/>
          </a:bodyPr>
          <a:lstStyle/>
          <a:p>
            <a:r>
              <a:rPr lang="en-US" sz="1600"/>
              <a:t>Now let’s write down a bunch of change of base formulas.  </a:t>
            </a:r>
          </a:p>
        </p:txBody>
      </p:sp>
      <p:graphicFrame>
        <p:nvGraphicFramePr>
          <p:cNvPr id="6" name="Object 5">
            <a:extLst>
              <a:ext uri="{FF2B5EF4-FFF2-40B4-BE49-F238E27FC236}">
                <a16:creationId xmlns:a16="http://schemas.microsoft.com/office/drawing/2014/main" id="{0A4FBC26-2DBB-46CC-8EE7-005018A12790}"/>
              </a:ext>
            </a:extLst>
          </p:cNvPr>
          <p:cNvGraphicFramePr>
            <a:graphicFrameLocks noChangeAspect="1"/>
          </p:cNvGraphicFramePr>
          <p:nvPr>
            <p:extLst>
              <p:ext uri="{D42A27DB-BD31-4B8C-83A1-F6EECF244321}">
                <p14:modId xmlns:p14="http://schemas.microsoft.com/office/powerpoint/2010/main" val="651615440"/>
              </p:ext>
            </p:extLst>
          </p:nvPr>
        </p:nvGraphicFramePr>
        <p:xfrm>
          <a:off x="377190" y="2622550"/>
          <a:ext cx="2100263" cy="2557463"/>
        </p:xfrm>
        <a:graphic>
          <a:graphicData uri="http://schemas.openxmlformats.org/presentationml/2006/ole">
            <mc:AlternateContent xmlns:mc="http://schemas.openxmlformats.org/markup-compatibility/2006">
              <mc:Choice xmlns:v="urn:schemas-microsoft-com:vml" Requires="v">
                <p:oleObj name="Equation" r:id="rId3" imgW="1549080" imgH="1879560" progId="Equation.DSMT4">
                  <p:embed/>
                </p:oleObj>
              </mc:Choice>
              <mc:Fallback>
                <p:oleObj name="Equation" r:id="rId3" imgW="1549080" imgH="1879560" progId="Equation.DSMT4">
                  <p:embed/>
                  <p:pic>
                    <p:nvPicPr>
                      <p:cNvPr id="6" name="Object 5">
                        <a:extLst>
                          <a:ext uri="{FF2B5EF4-FFF2-40B4-BE49-F238E27FC236}">
                            <a16:creationId xmlns:a16="http://schemas.microsoft.com/office/drawing/2014/main" id="{0A4FBC26-2DBB-46CC-8EE7-005018A12790}"/>
                          </a:ext>
                        </a:extLst>
                      </p:cNvPr>
                      <p:cNvPicPr>
                        <a:picLocks noChangeAspect="1" noChangeArrowheads="1"/>
                      </p:cNvPicPr>
                      <p:nvPr/>
                    </p:nvPicPr>
                    <p:blipFill>
                      <a:blip r:embed="rId4"/>
                      <a:srcRect/>
                      <a:stretch>
                        <a:fillRect/>
                      </a:stretch>
                    </p:blipFill>
                    <p:spPr bwMode="auto">
                      <a:xfrm>
                        <a:off x="377190" y="2622550"/>
                        <a:ext cx="2100263" cy="2557463"/>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CD7485CF-2AE4-4DCB-BD78-AB4A5B3AEACC}"/>
              </a:ext>
            </a:extLst>
          </p:cNvPr>
          <p:cNvSpPr txBox="1"/>
          <p:nvPr/>
        </p:nvSpPr>
        <p:spPr>
          <a:xfrm>
            <a:off x="292229" y="1602557"/>
            <a:ext cx="4392894" cy="861774"/>
          </a:xfrm>
          <a:prstGeom prst="rect">
            <a:avLst/>
          </a:prstGeom>
          <a:noFill/>
        </p:spPr>
        <p:txBody>
          <a:bodyPr wrap="square" rtlCol="0">
            <a:spAutoFit/>
          </a:bodyPr>
          <a:lstStyle/>
          <a:p>
            <a:r>
              <a:rPr lang="en-US" b="1"/>
              <a:t>Lattice</a:t>
            </a:r>
          </a:p>
          <a:p>
            <a:r>
              <a:rPr lang="en-US" sz="1600"/>
              <a:t>In this case, the conversion seems more like a straight up discrete Fourier transform.  </a:t>
            </a:r>
          </a:p>
        </p:txBody>
      </p:sp>
      <p:sp>
        <p:nvSpPr>
          <p:cNvPr id="8" name="Rectangle 7">
            <a:extLst>
              <a:ext uri="{FF2B5EF4-FFF2-40B4-BE49-F238E27FC236}">
                <a16:creationId xmlns:a16="http://schemas.microsoft.com/office/drawing/2014/main" id="{65973442-720F-4839-B117-100BA7F17641}"/>
              </a:ext>
            </a:extLst>
          </p:cNvPr>
          <p:cNvSpPr/>
          <p:nvPr/>
        </p:nvSpPr>
        <p:spPr>
          <a:xfrm>
            <a:off x="4958868" y="1602557"/>
            <a:ext cx="3443926" cy="892552"/>
          </a:xfrm>
          <a:prstGeom prst="rect">
            <a:avLst/>
          </a:prstGeom>
        </p:spPr>
        <p:txBody>
          <a:bodyPr wrap="square">
            <a:spAutoFit/>
          </a:bodyPr>
          <a:lstStyle/>
          <a:p>
            <a:r>
              <a:rPr lang="en-US" b="1">
                <a:latin typeface="Calibri" panose="020F0502020204030204" pitchFamily="34" charset="0"/>
                <a:ea typeface="Times New Roman" panose="02020603050405020304" pitchFamily="18" charset="0"/>
              </a:rPr>
              <a:t>3D finite continuous volume with periodic boundary conditions</a:t>
            </a:r>
          </a:p>
          <a:p>
            <a:r>
              <a:rPr lang="en-US" sz="1600">
                <a:latin typeface="Calibri" panose="020F0502020204030204" pitchFamily="34" charset="0"/>
                <a:ea typeface="Times New Roman" panose="02020603050405020304" pitchFamily="18" charset="0"/>
              </a:rPr>
              <a:t>c</a:t>
            </a:r>
            <a:r>
              <a:rPr lang="en-US" sz="1600" baseline="-25000">
                <a:latin typeface="Calibri" panose="020F0502020204030204" pitchFamily="34" charset="0"/>
                <a:ea typeface="Times New Roman" panose="02020603050405020304" pitchFamily="18" charset="0"/>
              </a:rPr>
              <a:t>k</a:t>
            </a:r>
            <a:r>
              <a:rPr lang="en-US" sz="1600">
                <a:latin typeface="Calibri" panose="020F0502020204030204" pitchFamily="34" charset="0"/>
                <a:ea typeface="Times New Roman" panose="02020603050405020304" pitchFamily="18" charset="0"/>
              </a:rPr>
              <a:t> is unitless here.</a:t>
            </a:r>
            <a:endParaRPr lang="en-US">
              <a:effectLst/>
              <a:latin typeface="Times New Roman" panose="02020603050405020304" pitchFamily="18" charset="0"/>
              <a:ea typeface="Times New Roman" panose="02020603050405020304" pitchFamily="18" charset="0"/>
            </a:endParaRPr>
          </a:p>
        </p:txBody>
      </p:sp>
      <p:graphicFrame>
        <p:nvGraphicFramePr>
          <p:cNvPr id="11" name="Object 10">
            <a:extLst>
              <a:ext uri="{FF2B5EF4-FFF2-40B4-BE49-F238E27FC236}">
                <a16:creationId xmlns:a16="http://schemas.microsoft.com/office/drawing/2014/main" id="{92B0C941-A949-43A5-BEBD-DEE1BD8E40B8}"/>
              </a:ext>
            </a:extLst>
          </p:cNvPr>
          <p:cNvGraphicFramePr>
            <a:graphicFrameLocks noChangeAspect="1"/>
          </p:cNvGraphicFramePr>
          <p:nvPr>
            <p:extLst>
              <p:ext uri="{D42A27DB-BD31-4B8C-83A1-F6EECF244321}">
                <p14:modId xmlns:p14="http://schemas.microsoft.com/office/powerpoint/2010/main" val="2185540912"/>
              </p:ext>
            </p:extLst>
          </p:nvPr>
        </p:nvGraphicFramePr>
        <p:xfrm>
          <a:off x="5005388" y="2563813"/>
          <a:ext cx="2473325" cy="2616200"/>
        </p:xfrm>
        <a:graphic>
          <a:graphicData uri="http://schemas.openxmlformats.org/presentationml/2006/ole">
            <mc:AlternateContent xmlns:mc="http://schemas.openxmlformats.org/markup-compatibility/2006">
              <mc:Choice xmlns:v="urn:schemas-microsoft-com:vml" Requires="v">
                <p:oleObj name="Equation" r:id="rId5" imgW="1752480" imgH="1854000" progId="Equation.DSMT4">
                  <p:embed/>
                </p:oleObj>
              </mc:Choice>
              <mc:Fallback>
                <p:oleObj name="Equation" r:id="rId5" imgW="1752480" imgH="1854000" progId="Equation.DSMT4">
                  <p:embed/>
                  <p:pic>
                    <p:nvPicPr>
                      <p:cNvPr id="11" name="Object 10">
                        <a:extLst>
                          <a:ext uri="{FF2B5EF4-FFF2-40B4-BE49-F238E27FC236}">
                            <a16:creationId xmlns:a16="http://schemas.microsoft.com/office/drawing/2014/main" id="{92B0C941-A949-43A5-BEBD-DEE1BD8E40B8}"/>
                          </a:ext>
                        </a:extLst>
                      </p:cNvPr>
                      <p:cNvPicPr>
                        <a:picLocks noChangeAspect="1" noChangeArrowheads="1"/>
                      </p:cNvPicPr>
                      <p:nvPr/>
                    </p:nvPicPr>
                    <p:blipFill>
                      <a:blip r:embed="rId6"/>
                      <a:srcRect/>
                      <a:stretch>
                        <a:fillRect/>
                      </a:stretch>
                    </p:blipFill>
                    <p:spPr bwMode="auto">
                      <a:xfrm>
                        <a:off x="5005388" y="2563813"/>
                        <a:ext cx="2473325" cy="2616200"/>
                      </a:xfrm>
                      <a:prstGeom prst="rect">
                        <a:avLst/>
                      </a:prstGeom>
                      <a:solidFill>
                        <a:srgbClr val="CCFFCC"/>
                      </a:solidFill>
                    </p:spPr>
                  </p:pic>
                </p:oleObj>
              </mc:Fallback>
            </mc:AlternateContent>
          </a:graphicData>
        </a:graphic>
      </p:graphicFrame>
      <p:sp>
        <p:nvSpPr>
          <p:cNvPr id="16" name="Rectangle 15">
            <a:extLst>
              <a:ext uri="{FF2B5EF4-FFF2-40B4-BE49-F238E27FC236}">
                <a16:creationId xmlns:a16="http://schemas.microsoft.com/office/drawing/2014/main" id="{20B71000-95A7-4611-99AA-BAEA4D37CB66}"/>
              </a:ext>
            </a:extLst>
          </p:cNvPr>
          <p:cNvSpPr/>
          <p:nvPr/>
        </p:nvSpPr>
        <p:spPr>
          <a:xfrm>
            <a:off x="8676539" y="1879556"/>
            <a:ext cx="3060646" cy="615553"/>
          </a:xfrm>
          <a:prstGeom prst="rect">
            <a:avLst/>
          </a:prstGeom>
        </p:spPr>
        <p:txBody>
          <a:bodyPr wrap="none">
            <a:spAutoFit/>
          </a:bodyPr>
          <a:lstStyle/>
          <a:p>
            <a:r>
              <a:rPr lang="en-US" b="1">
                <a:latin typeface="Calibri" panose="020F0502020204030204" pitchFamily="34" charset="0"/>
                <a:ea typeface="Times New Roman" panose="02020603050405020304" pitchFamily="18" charset="0"/>
              </a:rPr>
              <a:t>3D infinite continuous volume</a:t>
            </a:r>
          </a:p>
          <a:p>
            <a:r>
              <a:rPr lang="en-US" sz="1600">
                <a:latin typeface="Calibri" panose="020F0502020204030204" pitchFamily="34" charset="0"/>
                <a:ea typeface="Times New Roman" panose="02020603050405020304" pitchFamily="18" charset="0"/>
              </a:rPr>
              <a:t>And here c</a:t>
            </a:r>
            <a:r>
              <a:rPr lang="en-US" sz="1600" baseline="-25000">
                <a:latin typeface="Calibri" panose="020F0502020204030204" pitchFamily="34" charset="0"/>
                <a:ea typeface="Times New Roman" panose="02020603050405020304" pitchFamily="18" charset="0"/>
              </a:rPr>
              <a:t>k</a:t>
            </a:r>
            <a:r>
              <a:rPr lang="en-US" sz="1600">
                <a:latin typeface="Calibri" panose="020F0502020204030204" pitchFamily="34" charset="0"/>
                <a:ea typeface="Times New Roman" panose="02020603050405020304" pitchFamily="18" charset="0"/>
              </a:rPr>
              <a:t> is has units √V.</a:t>
            </a:r>
            <a:endParaRPr lang="en-US" sz="2000">
              <a:effectLst/>
              <a:latin typeface="Times New Roman" panose="02020603050405020304" pitchFamily="18" charset="0"/>
              <a:ea typeface="Times New Roman" panose="02020603050405020304" pitchFamily="18" charset="0"/>
            </a:endParaRPr>
          </a:p>
        </p:txBody>
      </p:sp>
      <p:graphicFrame>
        <p:nvGraphicFramePr>
          <p:cNvPr id="21" name="Object 20">
            <a:extLst>
              <a:ext uri="{FF2B5EF4-FFF2-40B4-BE49-F238E27FC236}">
                <a16:creationId xmlns:a16="http://schemas.microsoft.com/office/drawing/2014/main" id="{F8A1C256-7B2E-4A6B-990B-AA3B49C06B6F}"/>
              </a:ext>
            </a:extLst>
          </p:cNvPr>
          <p:cNvGraphicFramePr>
            <a:graphicFrameLocks noChangeAspect="1"/>
          </p:cNvGraphicFramePr>
          <p:nvPr>
            <p:extLst>
              <p:ext uri="{D42A27DB-BD31-4B8C-83A1-F6EECF244321}">
                <p14:modId xmlns:p14="http://schemas.microsoft.com/office/powerpoint/2010/main" val="1039491597"/>
              </p:ext>
            </p:extLst>
          </p:nvPr>
        </p:nvGraphicFramePr>
        <p:xfrm>
          <a:off x="8696325" y="2763838"/>
          <a:ext cx="2444750" cy="1790700"/>
        </p:xfrm>
        <a:graphic>
          <a:graphicData uri="http://schemas.openxmlformats.org/presentationml/2006/ole">
            <mc:AlternateContent xmlns:mc="http://schemas.openxmlformats.org/markup-compatibility/2006">
              <mc:Choice xmlns:v="urn:schemas-microsoft-com:vml" Requires="v">
                <p:oleObj name="Equation" r:id="rId7" imgW="2006280" imgH="1447560" progId="Equation.DSMT4">
                  <p:embed/>
                </p:oleObj>
              </mc:Choice>
              <mc:Fallback>
                <p:oleObj name="Equation" r:id="rId7" imgW="2006280" imgH="1447560" progId="Equation.DSMT4">
                  <p:embed/>
                  <p:pic>
                    <p:nvPicPr>
                      <p:cNvPr id="21" name="Object 20">
                        <a:extLst>
                          <a:ext uri="{FF2B5EF4-FFF2-40B4-BE49-F238E27FC236}">
                            <a16:creationId xmlns:a16="http://schemas.microsoft.com/office/drawing/2014/main" id="{F8A1C256-7B2E-4A6B-990B-AA3B49C06B6F}"/>
                          </a:ext>
                        </a:extLst>
                      </p:cNvPr>
                      <p:cNvPicPr>
                        <a:picLocks noChangeAspect="1" noChangeArrowheads="1"/>
                      </p:cNvPicPr>
                      <p:nvPr/>
                    </p:nvPicPr>
                    <p:blipFill>
                      <a:blip r:embed="rId8"/>
                      <a:srcRect/>
                      <a:stretch>
                        <a:fillRect/>
                      </a:stretch>
                    </p:blipFill>
                    <p:spPr bwMode="auto">
                      <a:xfrm>
                        <a:off x="8696325" y="2763838"/>
                        <a:ext cx="2444750" cy="17907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87979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635685" y="82413"/>
            <a:ext cx="3024955"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5" y="933254"/>
            <a:ext cx="10803825" cy="584775"/>
          </a:xfrm>
          <a:prstGeom prst="rect">
            <a:avLst/>
          </a:prstGeom>
          <a:noFill/>
        </p:spPr>
        <p:txBody>
          <a:bodyPr wrap="square" rtlCol="0">
            <a:spAutoFit/>
          </a:bodyPr>
          <a:lstStyle/>
          <a:p>
            <a:r>
              <a:rPr lang="en-US" sz="1600"/>
              <a:t>Now let’s work out the representation of a bunch of operators.  In general, operators separate into two classes: single particle operators and two particle operators.  But before we discuss either we have to consider the number operator:</a:t>
            </a:r>
          </a:p>
        </p:txBody>
      </p:sp>
      <p:graphicFrame>
        <p:nvGraphicFramePr>
          <p:cNvPr id="2" name="Object 1">
            <a:extLst>
              <a:ext uri="{FF2B5EF4-FFF2-40B4-BE49-F238E27FC236}">
                <a16:creationId xmlns:a16="http://schemas.microsoft.com/office/drawing/2014/main" id="{A7690B5D-5836-4B3F-99AF-712392FC978D}"/>
              </a:ext>
            </a:extLst>
          </p:cNvPr>
          <p:cNvGraphicFramePr>
            <a:graphicFrameLocks noChangeAspect="1"/>
          </p:cNvGraphicFramePr>
          <p:nvPr/>
        </p:nvGraphicFramePr>
        <p:xfrm>
          <a:off x="311150" y="1754188"/>
          <a:ext cx="800100" cy="354012"/>
        </p:xfrm>
        <a:graphic>
          <a:graphicData uri="http://schemas.openxmlformats.org/presentationml/2006/ole">
            <mc:AlternateContent xmlns:mc="http://schemas.openxmlformats.org/markup-compatibility/2006">
              <mc:Choice xmlns:v="urn:schemas-microsoft-com:vml" Requires="v">
                <p:oleObj name="Equation" r:id="rId3" imgW="545760" imgH="241200" progId="Equation.DSMT4">
                  <p:embed/>
                </p:oleObj>
              </mc:Choice>
              <mc:Fallback>
                <p:oleObj name="Equation" r:id="rId3" imgW="545760" imgH="241200" progId="Equation.DSMT4">
                  <p:embed/>
                  <p:pic>
                    <p:nvPicPr>
                      <p:cNvPr id="2" name="Object 1">
                        <a:extLst>
                          <a:ext uri="{FF2B5EF4-FFF2-40B4-BE49-F238E27FC236}">
                            <a16:creationId xmlns:a16="http://schemas.microsoft.com/office/drawing/2014/main" id="{A7690B5D-5836-4B3F-99AF-712392FC978D}"/>
                          </a:ext>
                        </a:extLst>
                      </p:cNvPr>
                      <p:cNvPicPr/>
                      <p:nvPr/>
                    </p:nvPicPr>
                    <p:blipFill>
                      <a:blip r:embed="rId4"/>
                      <a:stretch>
                        <a:fillRect/>
                      </a:stretch>
                    </p:blipFill>
                    <p:spPr>
                      <a:xfrm>
                        <a:off x="311150" y="1754188"/>
                        <a:ext cx="800100" cy="354012"/>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B31FBC55-8381-43B7-9AAD-7145002AE103}"/>
              </a:ext>
            </a:extLst>
          </p:cNvPr>
          <p:cNvGraphicFramePr>
            <a:graphicFrameLocks noChangeAspect="1"/>
          </p:cNvGraphicFramePr>
          <p:nvPr/>
        </p:nvGraphicFramePr>
        <p:xfrm>
          <a:off x="2282825" y="1727200"/>
          <a:ext cx="6343650" cy="392113"/>
        </p:xfrm>
        <a:graphic>
          <a:graphicData uri="http://schemas.openxmlformats.org/presentationml/2006/ole">
            <mc:AlternateContent xmlns:mc="http://schemas.openxmlformats.org/markup-compatibility/2006">
              <mc:Choice xmlns:v="urn:schemas-microsoft-com:vml" Requires="v">
                <p:oleObj name="Equation" r:id="rId5" imgW="4330440" imgH="266400" progId="Equation.DSMT4">
                  <p:embed/>
                </p:oleObj>
              </mc:Choice>
              <mc:Fallback>
                <p:oleObj name="Equation" r:id="rId5" imgW="4330440" imgH="266400" progId="Equation.DSMT4">
                  <p:embed/>
                  <p:pic>
                    <p:nvPicPr>
                      <p:cNvPr id="12" name="Object 11">
                        <a:extLst>
                          <a:ext uri="{FF2B5EF4-FFF2-40B4-BE49-F238E27FC236}">
                            <a16:creationId xmlns:a16="http://schemas.microsoft.com/office/drawing/2014/main" id="{B31FBC55-8381-43B7-9AAD-7145002AE103}"/>
                          </a:ext>
                        </a:extLst>
                      </p:cNvPr>
                      <p:cNvPicPr/>
                      <p:nvPr/>
                    </p:nvPicPr>
                    <p:blipFill>
                      <a:blip r:embed="rId6"/>
                      <a:stretch>
                        <a:fillRect/>
                      </a:stretch>
                    </p:blipFill>
                    <p:spPr>
                      <a:xfrm>
                        <a:off x="2282825" y="1727200"/>
                        <a:ext cx="6343650" cy="392113"/>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CE690E85-9500-4CDD-BA28-F8AF4009853A}"/>
              </a:ext>
            </a:extLst>
          </p:cNvPr>
          <p:cNvSpPr txBox="1"/>
          <p:nvPr/>
        </p:nvSpPr>
        <p:spPr>
          <a:xfrm>
            <a:off x="1517515" y="1754188"/>
            <a:ext cx="914400" cy="338554"/>
          </a:xfrm>
          <a:prstGeom prst="rect">
            <a:avLst/>
          </a:prstGeom>
          <a:noFill/>
        </p:spPr>
        <p:txBody>
          <a:bodyPr wrap="square" rtlCol="0">
            <a:spAutoFit/>
          </a:bodyPr>
          <a:lstStyle/>
          <a:p>
            <a:r>
              <a:rPr lang="en-US" sz="1600"/>
              <a:t>since</a:t>
            </a:r>
          </a:p>
        </p:txBody>
      </p:sp>
      <p:sp>
        <p:nvSpPr>
          <p:cNvPr id="9" name="Rectangle 8">
            <a:extLst>
              <a:ext uri="{FF2B5EF4-FFF2-40B4-BE49-F238E27FC236}">
                <a16:creationId xmlns:a16="http://schemas.microsoft.com/office/drawing/2014/main" id="{5D454C11-B713-4547-9F2C-D948FF3E2244}"/>
              </a:ext>
            </a:extLst>
          </p:cNvPr>
          <p:cNvSpPr/>
          <p:nvPr/>
        </p:nvSpPr>
        <p:spPr>
          <a:xfrm>
            <a:off x="231261" y="2355680"/>
            <a:ext cx="10209223" cy="1107996"/>
          </a:xfrm>
          <a:prstGeom prst="rect">
            <a:avLst/>
          </a:prstGeom>
        </p:spPr>
        <p:txBody>
          <a:bodyPr wrap="square">
            <a:spAutoFit/>
          </a:bodyPr>
          <a:lstStyle/>
          <a:p>
            <a:r>
              <a:rPr lang="en-US" b="1"/>
              <a:t>Single particle operators</a:t>
            </a:r>
          </a:p>
          <a:p>
            <a:r>
              <a:rPr lang="en-US" sz="1600"/>
              <a:t>Single particle operators, like total momentum, say, would just add up the momentum values of all particles.  In the momentum eigenbasis, it would just add up the product of momentum and occupation number of multiparticle state.  So in general, a single particle operator in the eigenbasis would look like this:</a:t>
            </a:r>
          </a:p>
        </p:txBody>
      </p:sp>
      <p:graphicFrame>
        <p:nvGraphicFramePr>
          <p:cNvPr id="13" name="Object 12">
            <a:extLst>
              <a:ext uri="{FF2B5EF4-FFF2-40B4-BE49-F238E27FC236}">
                <a16:creationId xmlns:a16="http://schemas.microsoft.com/office/drawing/2014/main" id="{06976747-CC42-42A4-8421-11838B6510BF}"/>
              </a:ext>
            </a:extLst>
          </p:cNvPr>
          <p:cNvGraphicFramePr>
            <a:graphicFrameLocks noChangeAspect="1"/>
          </p:cNvGraphicFramePr>
          <p:nvPr/>
        </p:nvGraphicFramePr>
        <p:xfrm>
          <a:off x="236538" y="3716338"/>
          <a:ext cx="1433512" cy="527050"/>
        </p:xfrm>
        <a:graphic>
          <a:graphicData uri="http://schemas.openxmlformats.org/presentationml/2006/ole">
            <mc:AlternateContent xmlns:mc="http://schemas.openxmlformats.org/markup-compatibility/2006">
              <mc:Choice xmlns:v="urn:schemas-microsoft-com:vml" Requires="v">
                <p:oleObj name="Equation" r:id="rId7" imgW="965160" imgH="355320" progId="Equation.DSMT4">
                  <p:embed/>
                </p:oleObj>
              </mc:Choice>
              <mc:Fallback>
                <p:oleObj name="Equation" r:id="rId7" imgW="965160" imgH="355320" progId="Equation.DSMT4">
                  <p:embed/>
                  <p:pic>
                    <p:nvPicPr>
                      <p:cNvPr id="13" name="Object 12">
                        <a:extLst>
                          <a:ext uri="{FF2B5EF4-FFF2-40B4-BE49-F238E27FC236}">
                            <a16:creationId xmlns:a16="http://schemas.microsoft.com/office/drawing/2014/main" id="{06976747-CC42-42A4-8421-11838B6510BF}"/>
                          </a:ext>
                        </a:extLst>
                      </p:cNvPr>
                      <p:cNvPicPr>
                        <a:picLocks noChangeAspect="1" noChangeArrowheads="1"/>
                      </p:cNvPicPr>
                      <p:nvPr/>
                    </p:nvPicPr>
                    <p:blipFill>
                      <a:blip r:embed="rId8"/>
                      <a:srcRect/>
                      <a:stretch>
                        <a:fillRect/>
                      </a:stretch>
                    </p:blipFill>
                    <p:spPr bwMode="auto">
                      <a:xfrm>
                        <a:off x="236538" y="3716338"/>
                        <a:ext cx="1433512" cy="52705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4F84F5B3-A21A-4571-8B38-CE8B6D2BE2C0}"/>
              </a:ext>
            </a:extLst>
          </p:cNvPr>
          <p:cNvGraphicFramePr>
            <a:graphicFrameLocks noChangeAspect="1"/>
          </p:cNvGraphicFramePr>
          <p:nvPr/>
        </p:nvGraphicFramePr>
        <p:xfrm>
          <a:off x="4154488" y="3725863"/>
          <a:ext cx="3244850" cy="2371725"/>
        </p:xfrm>
        <a:graphic>
          <a:graphicData uri="http://schemas.openxmlformats.org/presentationml/2006/ole">
            <mc:AlternateContent xmlns:mc="http://schemas.openxmlformats.org/markup-compatibility/2006">
              <mc:Choice xmlns:v="urn:schemas-microsoft-com:vml" Requires="v">
                <p:oleObj name="Equation" r:id="rId9" imgW="2184120" imgH="1600200" progId="Equation.DSMT4">
                  <p:embed/>
                </p:oleObj>
              </mc:Choice>
              <mc:Fallback>
                <p:oleObj name="Equation" r:id="rId9" imgW="2184120" imgH="1600200" progId="Equation.DSMT4">
                  <p:embed/>
                  <p:pic>
                    <p:nvPicPr>
                      <p:cNvPr id="18" name="Object 17">
                        <a:extLst>
                          <a:ext uri="{FF2B5EF4-FFF2-40B4-BE49-F238E27FC236}">
                            <a16:creationId xmlns:a16="http://schemas.microsoft.com/office/drawing/2014/main" id="{4F84F5B3-A21A-4571-8B38-CE8B6D2BE2C0}"/>
                          </a:ext>
                        </a:extLst>
                      </p:cNvPr>
                      <p:cNvPicPr>
                        <a:picLocks noChangeAspect="1" noChangeArrowheads="1"/>
                      </p:cNvPicPr>
                      <p:nvPr/>
                    </p:nvPicPr>
                    <p:blipFill>
                      <a:blip r:embed="rId10"/>
                      <a:srcRect/>
                      <a:stretch>
                        <a:fillRect/>
                      </a:stretch>
                    </p:blipFill>
                    <p:spPr bwMode="auto">
                      <a:xfrm>
                        <a:off x="4154488" y="3725863"/>
                        <a:ext cx="3244850" cy="2371725"/>
                      </a:xfrm>
                      <a:prstGeom prst="rect">
                        <a:avLst/>
                      </a:prstGeom>
                      <a:noFill/>
                    </p:spPr>
                  </p:pic>
                </p:oleObj>
              </mc:Fallback>
            </mc:AlternateContent>
          </a:graphicData>
        </a:graphic>
      </p:graphicFrame>
      <p:sp>
        <p:nvSpPr>
          <p:cNvPr id="19" name="Rectangle 18">
            <a:extLst>
              <a:ext uri="{FF2B5EF4-FFF2-40B4-BE49-F238E27FC236}">
                <a16:creationId xmlns:a16="http://schemas.microsoft.com/office/drawing/2014/main" id="{7157658B-8548-403C-86FC-D38D9464D6A5}"/>
              </a:ext>
            </a:extLst>
          </p:cNvPr>
          <p:cNvSpPr/>
          <p:nvPr/>
        </p:nvSpPr>
        <p:spPr>
          <a:xfrm>
            <a:off x="2343844" y="3699835"/>
            <a:ext cx="1540002" cy="830997"/>
          </a:xfrm>
          <a:prstGeom prst="rect">
            <a:avLst/>
          </a:prstGeom>
        </p:spPr>
        <p:txBody>
          <a:bodyPr wrap="square">
            <a:spAutoFit/>
          </a:bodyPr>
          <a:lstStyle/>
          <a:p>
            <a:r>
              <a:rPr lang="en-US" sz="1600"/>
              <a:t>Switching to a more general basis:</a:t>
            </a:r>
          </a:p>
        </p:txBody>
      </p:sp>
      <p:sp>
        <p:nvSpPr>
          <p:cNvPr id="20" name="Rectangle 19">
            <a:extLst>
              <a:ext uri="{FF2B5EF4-FFF2-40B4-BE49-F238E27FC236}">
                <a16:creationId xmlns:a16="http://schemas.microsoft.com/office/drawing/2014/main" id="{18141174-F70F-4624-80F6-CDC2505BDBEE}"/>
              </a:ext>
            </a:extLst>
          </p:cNvPr>
          <p:cNvSpPr/>
          <p:nvPr/>
        </p:nvSpPr>
        <p:spPr>
          <a:xfrm>
            <a:off x="8430117" y="3699834"/>
            <a:ext cx="506494" cy="338554"/>
          </a:xfrm>
          <a:prstGeom prst="rect">
            <a:avLst/>
          </a:prstGeom>
        </p:spPr>
        <p:txBody>
          <a:bodyPr wrap="square">
            <a:spAutoFit/>
          </a:bodyPr>
          <a:lstStyle/>
          <a:p>
            <a:r>
              <a:rPr lang="en-US" sz="1600"/>
              <a:t>So:</a:t>
            </a:r>
          </a:p>
        </p:txBody>
      </p:sp>
      <p:graphicFrame>
        <p:nvGraphicFramePr>
          <p:cNvPr id="22" name="Object 21">
            <a:extLst>
              <a:ext uri="{FF2B5EF4-FFF2-40B4-BE49-F238E27FC236}">
                <a16:creationId xmlns:a16="http://schemas.microsoft.com/office/drawing/2014/main" id="{F1393A7A-A0DA-4ED8-9209-10F144328F65}"/>
              </a:ext>
            </a:extLst>
          </p:cNvPr>
          <p:cNvGraphicFramePr>
            <a:graphicFrameLocks noChangeAspect="1"/>
          </p:cNvGraphicFramePr>
          <p:nvPr/>
        </p:nvGraphicFramePr>
        <p:xfrm>
          <a:off x="8996363" y="3698875"/>
          <a:ext cx="2282825" cy="544513"/>
        </p:xfrm>
        <a:graphic>
          <a:graphicData uri="http://schemas.openxmlformats.org/presentationml/2006/ole">
            <mc:AlternateContent xmlns:mc="http://schemas.openxmlformats.org/markup-compatibility/2006">
              <mc:Choice xmlns:v="urn:schemas-microsoft-com:vml" Requires="v">
                <p:oleObj name="Equation" r:id="rId11" imgW="1536480" imgH="368280" progId="Equation.DSMT4">
                  <p:embed/>
                </p:oleObj>
              </mc:Choice>
              <mc:Fallback>
                <p:oleObj name="Equation" r:id="rId11" imgW="1536480" imgH="368280" progId="Equation.DSMT4">
                  <p:embed/>
                  <p:pic>
                    <p:nvPicPr>
                      <p:cNvPr id="22" name="Object 21">
                        <a:extLst>
                          <a:ext uri="{FF2B5EF4-FFF2-40B4-BE49-F238E27FC236}">
                            <a16:creationId xmlns:a16="http://schemas.microsoft.com/office/drawing/2014/main" id="{F1393A7A-A0DA-4ED8-9209-10F144328F65}"/>
                          </a:ext>
                        </a:extLst>
                      </p:cNvPr>
                      <p:cNvPicPr>
                        <a:picLocks noChangeAspect="1" noChangeArrowheads="1"/>
                      </p:cNvPicPr>
                      <p:nvPr/>
                    </p:nvPicPr>
                    <p:blipFill>
                      <a:blip r:embed="rId12"/>
                      <a:srcRect/>
                      <a:stretch>
                        <a:fillRect/>
                      </a:stretch>
                    </p:blipFill>
                    <p:spPr bwMode="auto">
                      <a:xfrm>
                        <a:off x="8996363" y="3698875"/>
                        <a:ext cx="2282825" cy="54451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2120653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656517" y="61402"/>
            <a:ext cx="3059089"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14" name="Rectangle 13">
            <a:extLst>
              <a:ext uri="{FF2B5EF4-FFF2-40B4-BE49-F238E27FC236}">
                <a16:creationId xmlns:a16="http://schemas.microsoft.com/office/drawing/2014/main" id="{7F171072-7E8C-4DB8-BB27-54554D5FD844}"/>
              </a:ext>
            </a:extLst>
          </p:cNvPr>
          <p:cNvSpPr/>
          <p:nvPr/>
        </p:nvSpPr>
        <p:spPr>
          <a:xfrm>
            <a:off x="301445" y="860610"/>
            <a:ext cx="9280299" cy="1107996"/>
          </a:xfrm>
          <a:prstGeom prst="rect">
            <a:avLst/>
          </a:prstGeom>
        </p:spPr>
        <p:txBody>
          <a:bodyPr wrap="square">
            <a:spAutoFit/>
          </a:bodyPr>
          <a:lstStyle/>
          <a:p>
            <a:r>
              <a:rPr lang="en-US" b="1"/>
              <a:t>Double particle operators</a:t>
            </a:r>
          </a:p>
          <a:p>
            <a:r>
              <a:rPr lang="en-US" sz="1600"/>
              <a:t>This is basically the pair-wise interaction energy operator.  In the eigenbasis, like say position basis, it would consist of adding up the interaction energies of all pairs, and would look something like this below.  Note the latter term is adding up all pair-wise energies of particles in the same state, assuming there is such a thing.</a:t>
            </a:r>
            <a:endParaRPr lang="en-US"/>
          </a:p>
        </p:txBody>
      </p:sp>
      <p:graphicFrame>
        <p:nvGraphicFramePr>
          <p:cNvPr id="7" name="Object 6">
            <a:extLst>
              <a:ext uri="{FF2B5EF4-FFF2-40B4-BE49-F238E27FC236}">
                <a16:creationId xmlns:a16="http://schemas.microsoft.com/office/drawing/2014/main" id="{E944454C-ACD2-4577-84BA-D8CDAD8244EC}"/>
              </a:ext>
            </a:extLst>
          </p:cNvPr>
          <p:cNvGraphicFramePr>
            <a:graphicFrameLocks noChangeAspect="1"/>
          </p:cNvGraphicFramePr>
          <p:nvPr/>
        </p:nvGraphicFramePr>
        <p:xfrm>
          <a:off x="393700" y="2090738"/>
          <a:ext cx="3790950" cy="1781175"/>
        </p:xfrm>
        <a:graphic>
          <a:graphicData uri="http://schemas.openxmlformats.org/presentationml/2006/ole">
            <mc:AlternateContent xmlns:mc="http://schemas.openxmlformats.org/markup-compatibility/2006">
              <mc:Choice xmlns:v="urn:schemas-microsoft-com:vml" Requires="v">
                <p:oleObj name="Equation" r:id="rId3" imgW="2869920" imgH="1346040" progId="Equation.DSMT4">
                  <p:embed/>
                </p:oleObj>
              </mc:Choice>
              <mc:Fallback>
                <p:oleObj name="Equation" r:id="rId3" imgW="2869920" imgH="1346040" progId="Equation.DSMT4">
                  <p:embed/>
                  <p:pic>
                    <p:nvPicPr>
                      <p:cNvPr id="7" name="Object 6">
                        <a:extLst>
                          <a:ext uri="{FF2B5EF4-FFF2-40B4-BE49-F238E27FC236}">
                            <a16:creationId xmlns:a16="http://schemas.microsoft.com/office/drawing/2014/main" id="{E944454C-ACD2-4577-84BA-D8CDAD8244EC}"/>
                          </a:ext>
                        </a:extLst>
                      </p:cNvPr>
                      <p:cNvPicPr>
                        <a:picLocks noChangeAspect="1" noChangeArrowheads="1"/>
                      </p:cNvPicPr>
                      <p:nvPr/>
                    </p:nvPicPr>
                    <p:blipFill>
                      <a:blip r:embed="rId4"/>
                      <a:srcRect/>
                      <a:stretch>
                        <a:fillRect/>
                      </a:stretch>
                    </p:blipFill>
                    <p:spPr bwMode="auto">
                      <a:xfrm>
                        <a:off x="393700" y="2090738"/>
                        <a:ext cx="3790950" cy="178117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7F8B3747-0A44-42E7-B827-8740472B09BB}"/>
              </a:ext>
            </a:extLst>
          </p:cNvPr>
          <p:cNvGraphicFramePr>
            <a:graphicFrameLocks noChangeAspect="1"/>
          </p:cNvGraphicFramePr>
          <p:nvPr/>
        </p:nvGraphicFramePr>
        <p:xfrm>
          <a:off x="418290" y="4332999"/>
          <a:ext cx="3595687" cy="2295525"/>
        </p:xfrm>
        <a:graphic>
          <a:graphicData uri="http://schemas.openxmlformats.org/presentationml/2006/ole">
            <mc:AlternateContent xmlns:mc="http://schemas.openxmlformats.org/markup-compatibility/2006">
              <mc:Choice xmlns:v="urn:schemas-microsoft-com:vml" Requires="v">
                <p:oleObj name="Equation" r:id="rId5" imgW="2831760" imgH="1803240" progId="Equation.DSMT4">
                  <p:embed/>
                </p:oleObj>
              </mc:Choice>
              <mc:Fallback>
                <p:oleObj name="Equation" r:id="rId5" imgW="2831760" imgH="1803240" progId="Equation.DSMT4">
                  <p:embed/>
                  <p:pic>
                    <p:nvPicPr>
                      <p:cNvPr id="10" name="Object 9">
                        <a:extLst>
                          <a:ext uri="{FF2B5EF4-FFF2-40B4-BE49-F238E27FC236}">
                            <a16:creationId xmlns:a16="http://schemas.microsoft.com/office/drawing/2014/main" id="{7F8B3747-0A44-42E7-B827-8740472B09BB}"/>
                          </a:ext>
                        </a:extLst>
                      </p:cNvPr>
                      <p:cNvPicPr>
                        <a:picLocks noChangeAspect="1" noChangeArrowheads="1"/>
                      </p:cNvPicPr>
                      <p:nvPr/>
                    </p:nvPicPr>
                    <p:blipFill>
                      <a:blip r:embed="rId6"/>
                      <a:srcRect/>
                      <a:stretch>
                        <a:fillRect/>
                      </a:stretch>
                    </p:blipFill>
                    <p:spPr bwMode="auto">
                      <a:xfrm>
                        <a:off x="418290" y="4332999"/>
                        <a:ext cx="3595687" cy="2295525"/>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F608F347-9F5A-439B-A349-42562EDBD1C0}"/>
              </a:ext>
            </a:extLst>
          </p:cNvPr>
          <p:cNvSpPr txBox="1"/>
          <p:nvPr/>
        </p:nvSpPr>
        <p:spPr>
          <a:xfrm>
            <a:off x="301445" y="3994445"/>
            <a:ext cx="4355072" cy="338554"/>
          </a:xfrm>
          <a:prstGeom prst="rect">
            <a:avLst/>
          </a:prstGeom>
          <a:noFill/>
        </p:spPr>
        <p:txBody>
          <a:bodyPr wrap="square" rtlCol="0">
            <a:spAutoFit/>
          </a:bodyPr>
          <a:lstStyle/>
          <a:p>
            <a:r>
              <a:rPr lang="en-US" sz="1600"/>
              <a:t>In terms of creation/annihilation operators…</a:t>
            </a:r>
          </a:p>
        </p:txBody>
      </p:sp>
      <p:sp>
        <p:nvSpPr>
          <p:cNvPr id="17" name="TextBox 16">
            <a:extLst>
              <a:ext uri="{FF2B5EF4-FFF2-40B4-BE49-F238E27FC236}">
                <a16:creationId xmlns:a16="http://schemas.microsoft.com/office/drawing/2014/main" id="{97B51A9D-0C82-4FD2-AB7B-6B59246202BE}"/>
              </a:ext>
            </a:extLst>
          </p:cNvPr>
          <p:cNvSpPr txBox="1"/>
          <p:nvPr/>
        </p:nvSpPr>
        <p:spPr>
          <a:xfrm>
            <a:off x="5444135" y="3994445"/>
            <a:ext cx="6248512" cy="1569660"/>
          </a:xfrm>
          <a:prstGeom prst="rect">
            <a:avLst/>
          </a:prstGeom>
          <a:noFill/>
        </p:spPr>
        <p:txBody>
          <a:bodyPr wrap="square" rtlCol="0">
            <a:spAutoFit/>
          </a:bodyPr>
          <a:lstStyle/>
          <a:p>
            <a:r>
              <a:rPr lang="en-US" sz="1600"/>
              <a:t>And then changing to an arbitrary basis, we end up with the thing below.  Note quantum numbers are to be from inside out, not left to right.  Also, we can interpret the formula as a sort of strength/energy with which the operator connects those pairs of states.  If the matrix element is large, then it is encouraged to make that transition – at least that’s what 1</a:t>
            </a:r>
            <a:r>
              <a:rPr lang="en-US" sz="1600" baseline="30000"/>
              <a:t>st</a:t>
            </a:r>
            <a:r>
              <a:rPr lang="en-US" sz="1600"/>
              <a:t> order PT would seem to suggest.</a:t>
            </a:r>
          </a:p>
        </p:txBody>
      </p:sp>
      <p:graphicFrame>
        <p:nvGraphicFramePr>
          <p:cNvPr id="16" name="Object 15">
            <a:extLst>
              <a:ext uri="{FF2B5EF4-FFF2-40B4-BE49-F238E27FC236}">
                <a16:creationId xmlns:a16="http://schemas.microsoft.com/office/drawing/2014/main" id="{55A8FBFE-77D3-4041-9364-779A588A87C6}"/>
              </a:ext>
            </a:extLst>
          </p:cNvPr>
          <p:cNvGraphicFramePr>
            <a:graphicFrameLocks noChangeAspect="1"/>
          </p:cNvGraphicFramePr>
          <p:nvPr/>
        </p:nvGraphicFramePr>
        <p:xfrm>
          <a:off x="5492774" y="5627623"/>
          <a:ext cx="2979737" cy="584200"/>
        </p:xfrm>
        <a:graphic>
          <a:graphicData uri="http://schemas.openxmlformats.org/presentationml/2006/ole">
            <mc:AlternateContent xmlns:mc="http://schemas.openxmlformats.org/markup-compatibility/2006">
              <mc:Choice xmlns:v="urn:schemas-microsoft-com:vml" Requires="v">
                <p:oleObj name="Equation" r:id="rId7" imgW="2171520" imgH="431640" progId="Equation.DSMT4">
                  <p:embed/>
                </p:oleObj>
              </mc:Choice>
              <mc:Fallback>
                <p:oleObj name="Equation" r:id="rId7" imgW="2171520" imgH="431640" progId="Equation.DSMT4">
                  <p:embed/>
                  <p:pic>
                    <p:nvPicPr>
                      <p:cNvPr id="16" name="Object 15">
                        <a:extLst>
                          <a:ext uri="{FF2B5EF4-FFF2-40B4-BE49-F238E27FC236}">
                            <a16:creationId xmlns:a16="http://schemas.microsoft.com/office/drawing/2014/main" id="{55A8FBFE-77D3-4041-9364-779A588A87C6}"/>
                          </a:ext>
                        </a:extLst>
                      </p:cNvPr>
                      <p:cNvPicPr>
                        <a:picLocks noChangeAspect="1" noChangeArrowheads="1"/>
                      </p:cNvPicPr>
                      <p:nvPr/>
                    </p:nvPicPr>
                    <p:blipFill>
                      <a:blip r:embed="rId8"/>
                      <a:srcRect/>
                      <a:stretch>
                        <a:fillRect/>
                      </a:stretch>
                    </p:blipFill>
                    <p:spPr bwMode="auto">
                      <a:xfrm>
                        <a:off x="5492774" y="5627623"/>
                        <a:ext cx="2979737" cy="5842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892944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625525" y="68733"/>
            <a:ext cx="3142266"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14" name="Rectangle 13">
            <a:extLst>
              <a:ext uri="{FF2B5EF4-FFF2-40B4-BE49-F238E27FC236}">
                <a16:creationId xmlns:a16="http://schemas.microsoft.com/office/drawing/2014/main" id="{7F171072-7E8C-4DB8-BB27-54554D5FD844}"/>
              </a:ext>
            </a:extLst>
          </p:cNvPr>
          <p:cNvSpPr/>
          <p:nvPr/>
        </p:nvSpPr>
        <p:spPr>
          <a:xfrm>
            <a:off x="301445" y="860610"/>
            <a:ext cx="5009857" cy="1354217"/>
          </a:xfrm>
          <a:prstGeom prst="rect">
            <a:avLst/>
          </a:prstGeom>
        </p:spPr>
        <p:txBody>
          <a:bodyPr wrap="square">
            <a:spAutoFit/>
          </a:bodyPr>
          <a:lstStyle/>
          <a:p>
            <a:r>
              <a:rPr lang="en-US" b="1"/>
              <a:t>Various operators in position basis</a:t>
            </a:r>
            <a:endParaRPr lang="en-US" sz="600" b="1"/>
          </a:p>
          <a:p>
            <a:r>
              <a:rPr lang="en-US" sz="1600"/>
              <a:t>Let’s write out the expressions for a bunch of operators.  Note the similarity in form between these expressions and what we might expect from a single particle expression from regular QM.  This is why it’s called 2</a:t>
            </a:r>
            <a:r>
              <a:rPr lang="en-US" sz="1600" baseline="30000"/>
              <a:t>nd</a:t>
            </a:r>
            <a:r>
              <a:rPr lang="en-US" sz="1600"/>
              <a:t> quantization.  </a:t>
            </a:r>
            <a:endParaRPr lang="en-US"/>
          </a:p>
        </p:txBody>
      </p:sp>
      <p:graphicFrame>
        <p:nvGraphicFramePr>
          <p:cNvPr id="3" name="Object 2">
            <a:extLst>
              <a:ext uri="{FF2B5EF4-FFF2-40B4-BE49-F238E27FC236}">
                <a16:creationId xmlns:a16="http://schemas.microsoft.com/office/drawing/2014/main" id="{AE02EEF9-39FA-47E3-956D-DE48A4526DDA}"/>
              </a:ext>
            </a:extLst>
          </p:cNvPr>
          <p:cNvGraphicFramePr>
            <a:graphicFrameLocks noChangeAspect="1"/>
          </p:cNvGraphicFramePr>
          <p:nvPr>
            <p:extLst>
              <p:ext uri="{D42A27DB-BD31-4B8C-83A1-F6EECF244321}">
                <p14:modId xmlns:p14="http://schemas.microsoft.com/office/powerpoint/2010/main" val="628142897"/>
              </p:ext>
            </p:extLst>
          </p:nvPr>
        </p:nvGraphicFramePr>
        <p:xfrm>
          <a:off x="301445" y="2445544"/>
          <a:ext cx="4760913" cy="1966912"/>
        </p:xfrm>
        <a:graphic>
          <a:graphicData uri="http://schemas.openxmlformats.org/presentationml/2006/ole">
            <mc:AlternateContent xmlns:mc="http://schemas.openxmlformats.org/markup-compatibility/2006">
              <mc:Choice xmlns:v="urn:schemas-microsoft-com:vml" Requires="v">
                <p:oleObj name="Equation" r:id="rId3" imgW="3517560" imgH="1447560" progId="Equation.DSMT4">
                  <p:embed/>
                </p:oleObj>
              </mc:Choice>
              <mc:Fallback>
                <p:oleObj name="Equation" r:id="rId3" imgW="3517560" imgH="1447560" progId="Equation.DSMT4">
                  <p:embed/>
                  <p:pic>
                    <p:nvPicPr>
                      <p:cNvPr id="3" name="Object 2">
                        <a:extLst>
                          <a:ext uri="{FF2B5EF4-FFF2-40B4-BE49-F238E27FC236}">
                            <a16:creationId xmlns:a16="http://schemas.microsoft.com/office/drawing/2014/main" id="{AE02EEF9-39FA-47E3-956D-DE48A4526DDA}"/>
                          </a:ext>
                        </a:extLst>
                      </p:cNvPr>
                      <p:cNvPicPr>
                        <a:picLocks noChangeAspect="1" noChangeArrowheads="1"/>
                      </p:cNvPicPr>
                      <p:nvPr/>
                    </p:nvPicPr>
                    <p:blipFill>
                      <a:blip r:embed="rId4"/>
                      <a:srcRect/>
                      <a:stretch>
                        <a:fillRect/>
                      </a:stretch>
                    </p:blipFill>
                    <p:spPr bwMode="auto">
                      <a:xfrm>
                        <a:off x="301445" y="2445544"/>
                        <a:ext cx="4760913" cy="1966912"/>
                      </a:xfrm>
                      <a:prstGeom prst="rect">
                        <a:avLst/>
                      </a:prstGeom>
                      <a:solidFill>
                        <a:srgbClr val="FFFFFF"/>
                      </a:solidFill>
                    </p:spPr>
                  </p:pic>
                </p:oleObj>
              </mc:Fallback>
            </mc:AlternateContent>
          </a:graphicData>
        </a:graphic>
      </p:graphicFrame>
      <p:graphicFrame>
        <p:nvGraphicFramePr>
          <p:cNvPr id="6" name="Object 5">
            <a:extLst>
              <a:ext uri="{FF2B5EF4-FFF2-40B4-BE49-F238E27FC236}">
                <a16:creationId xmlns:a16="http://schemas.microsoft.com/office/drawing/2014/main" id="{DC401CF9-4F34-4364-8CB3-5D7D2972022B}"/>
              </a:ext>
            </a:extLst>
          </p:cNvPr>
          <p:cNvGraphicFramePr>
            <a:graphicFrameLocks noChangeAspect="1"/>
          </p:cNvGraphicFramePr>
          <p:nvPr>
            <p:extLst>
              <p:ext uri="{D42A27DB-BD31-4B8C-83A1-F6EECF244321}">
                <p14:modId xmlns:p14="http://schemas.microsoft.com/office/powerpoint/2010/main" val="777552704"/>
              </p:ext>
            </p:extLst>
          </p:nvPr>
        </p:nvGraphicFramePr>
        <p:xfrm>
          <a:off x="319387" y="4808316"/>
          <a:ext cx="5521169" cy="1860759"/>
        </p:xfrm>
        <a:graphic>
          <a:graphicData uri="http://schemas.openxmlformats.org/presentationml/2006/ole">
            <mc:AlternateContent xmlns:mc="http://schemas.openxmlformats.org/markup-compatibility/2006">
              <mc:Choice xmlns:v="urn:schemas-microsoft-com:vml" Requires="v">
                <p:oleObj name="Equation" r:id="rId5" imgW="5846005" imgH="1968482" progId="Equation.DSMT4">
                  <p:embed/>
                </p:oleObj>
              </mc:Choice>
              <mc:Fallback>
                <p:oleObj name="Equation" r:id="rId5" imgW="5846005" imgH="1968482" progId="Equation.DSMT4">
                  <p:embed/>
                  <p:pic>
                    <p:nvPicPr>
                      <p:cNvPr id="6" name="Object 5">
                        <a:extLst>
                          <a:ext uri="{FF2B5EF4-FFF2-40B4-BE49-F238E27FC236}">
                            <a16:creationId xmlns:a16="http://schemas.microsoft.com/office/drawing/2014/main" id="{DC401CF9-4F34-4364-8CB3-5D7D2972022B}"/>
                          </a:ext>
                        </a:extLst>
                      </p:cNvPr>
                      <p:cNvPicPr>
                        <a:picLocks noChangeAspect="1" noChangeArrowheads="1"/>
                      </p:cNvPicPr>
                      <p:nvPr/>
                    </p:nvPicPr>
                    <p:blipFill>
                      <a:blip r:embed="rId6"/>
                      <a:srcRect/>
                      <a:stretch>
                        <a:fillRect/>
                      </a:stretch>
                    </p:blipFill>
                    <p:spPr bwMode="auto">
                      <a:xfrm>
                        <a:off x="319387" y="4808316"/>
                        <a:ext cx="5521169" cy="186075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7139B608-A9C6-4F43-8167-DA014FDCF55F}"/>
              </a:ext>
            </a:extLst>
          </p:cNvPr>
          <p:cNvGraphicFramePr>
            <a:graphicFrameLocks noChangeAspect="1"/>
          </p:cNvGraphicFramePr>
          <p:nvPr>
            <p:extLst>
              <p:ext uri="{D42A27DB-BD31-4B8C-83A1-F6EECF244321}">
                <p14:modId xmlns:p14="http://schemas.microsoft.com/office/powerpoint/2010/main" val="808511348"/>
              </p:ext>
            </p:extLst>
          </p:nvPr>
        </p:nvGraphicFramePr>
        <p:xfrm>
          <a:off x="6096000" y="917589"/>
          <a:ext cx="3142266" cy="2294307"/>
        </p:xfrm>
        <a:graphic>
          <a:graphicData uri="http://schemas.openxmlformats.org/presentationml/2006/ole">
            <mc:AlternateContent xmlns:mc="http://schemas.openxmlformats.org/markup-compatibility/2006">
              <mc:Choice xmlns:v="urn:schemas-microsoft-com:vml" Requires="v">
                <p:oleObj name="Equation" r:id="rId7" imgW="2679480" imgH="1955520" progId="Equation.DSMT4">
                  <p:embed/>
                </p:oleObj>
              </mc:Choice>
              <mc:Fallback>
                <p:oleObj name="Equation" r:id="rId7" imgW="2679480" imgH="1955520" progId="Equation.DSMT4">
                  <p:embed/>
                  <p:pic>
                    <p:nvPicPr>
                      <p:cNvPr id="9" name="Object 8">
                        <a:extLst>
                          <a:ext uri="{FF2B5EF4-FFF2-40B4-BE49-F238E27FC236}">
                            <a16:creationId xmlns:a16="http://schemas.microsoft.com/office/drawing/2014/main" id="{7139B608-A9C6-4F43-8167-DA014FDCF55F}"/>
                          </a:ext>
                        </a:extLst>
                      </p:cNvPr>
                      <p:cNvPicPr>
                        <a:picLocks noChangeAspect="1" noChangeArrowheads="1"/>
                      </p:cNvPicPr>
                      <p:nvPr/>
                    </p:nvPicPr>
                    <p:blipFill>
                      <a:blip r:embed="rId8"/>
                      <a:srcRect/>
                      <a:stretch>
                        <a:fillRect/>
                      </a:stretch>
                    </p:blipFill>
                    <p:spPr bwMode="auto">
                      <a:xfrm>
                        <a:off x="6096000" y="917589"/>
                        <a:ext cx="3142266" cy="2294307"/>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C646EB3C-ABEE-437A-926B-C6ACF626FABC}"/>
              </a:ext>
            </a:extLst>
          </p:cNvPr>
          <p:cNvGraphicFramePr>
            <a:graphicFrameLocks noChangeAspect="1"/>
          </p:cNvGraphicFramePr>
          <p:nvPr>
            <p:extLst>
              <p:ext uri="{D42A27DB-BD31-4B8C-83A1-F6EECF244321}">
                <p14:modId xmlns:p14="http://schemas.microsoft.com/office/powerpoint/2010/main" val="4220618620"/>
              </p:ext>
            </p:extLst>
          </p:nvPr>
        </p:nvGraphicFramePr>
        <p:xfrm>
          <a:off x="6187352" y="3637359"/>
          <a:ext cx="2378697" cy="442756"/>
        </p:xfrm>
        <a:graphic>
          <a:graphicData uri="http://schemas.openxmlformats.org/presentationml/2006/ole">
            <mc:AlternateContent xmlns:mc="http://schemas.openxmlformats.org/markup-compatibility/2006">
              <mc:Choice xmlns:v="urn:schemas-microsoft-com:vml" Requires="v">
                <p:oleObj name="Equation" r:id="rId9" imgW="1930320" imgH="355320" progId="Equation.DSMT4">
                  <p:embed/>
                </p:oleObj>
              </mc:Choice>
              <mc:Fallback>
                <p:oleObj name="Equation" r:id="rId9" imgW="1930320" imgH="355320" progId="Equation.DSMT4">
                  <p:embed/>
                  <p:pic>
                    <p:nvPicPr>
                      <p:cNvPr id="13" name="Object 12">
                        <a:extLst>
                          <a:ext uri="{FF2B5EF4-FFF2-40B4-BE49-F238E27FC236}">
                            <a16:creationId xmlns:a16="http://schemas.microsoft.com/office/drawing/2014/main" id="{C646EB3C-ABEE-437A-926B-C6ACF626FABC}"/>
                          </a:ext>
                        </a:extLst>
                      </p:cNvPr>
                      <p:cNvPicPr>
                        <a:picLocks noChangeAspect="1" noChangeArrowheads="1"/>
                      </p:cNvPicPr>
                      <p:nvPr/>
                    </p:nvPicPr>
                    <p:blipFill>
                      <a:blip r:embed="rId10"/>
                      <a:srcRect/>
                      <a:stretch>
                        <a:fillRect/>
                      </a:stretch>
                    </p:blipFill>
                    <p:spPr bwMode="auto">
                      <a:xfrm>
                        <a:off x="6187352" y="3637359"/>
                        <a:ext cx="2378697" cy="442756"/>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E7D7E165-72A5-4165-9021-480A91ACC672}"/>
              </a:ext>
            </a:extLst>
          </p:cNvPr>
          <p:cNvGraphicFramePr>
            <a:graphicFrameLocks noChangeAspect="1"/>
          </p:cNvGraphicFramePr>
          <p:nvPr>
            <p:extLst>
              <p:ext uri="{D42A27DB-BD31-4B8C-83A1-F6EECF244321}">
                <p14:modId xmlns:p14="http://schemas.microsoft.com/office/powerpoint/2010/main" val="1925803023"/>
              </p:ext>
            </p:extLst>
          </p:nvPr>
        </p:nvGraphicFramePr>
        <p:xfrm>
          <a:off x="6187352" y="4516090"/>
          <a:ext cx="5837396" cy="2259138"/>
        </p:xfrm>
        <a:graphic>
          <a:graphicData uri="http://schemas.openxmlformats.org/presentationml/2006/ole">
            <mc:AlternateContent xmlns:mc="http://schemas.openxmlformats.org/markup-compatibility/2006">
              <mc:Choice xmlns:v="urn:schemas-microsoft-com:vml" Requires="v">
                <p:oleObj name="Equation" r:id="rId11" imgW="5054400" imgH="1955520" progId="Equation.DSMT4">
                  <p:embed/>
                </p:oleObj>
              </mc:Choice>
              <mc:Fallback>
                <p:oleObj name="Equation" r:id="rId11" imgW="5054400" imgH="1955520" progId="Equation.DSMT4">
                  <p:embed/>
                  <p:pic>
                    <p:nvPicPr>
                      <p:cNvPr id="18" name="Object 17">
                        <a:extLst>
                          <a:ext uri="{FF2B5EF4-FFF2-40B4-BE49-F238E27FC236}">
                            <a16:creationId xmlns:a16="http://schemas.microsoft.com/office/drawing/2014/main" id="{E7D7E165-72A5-4165-9021-480A91ACC672}"/>
                          </a:ext>
                        </a:extLst>
                      </p:cNvPr>
                      <p:cNvPicPr>
                        <a:picLocks noChangeAspect="1" noChangeArrowheads="1"/>
                      </p:cNvPicPr>
                      <p:nvPr/>
                    </p:nvPicPr>
                    <p:blipFill>
                      <a:blip r:embed="rId12"/>
                      <a:srcRect/>
                      <a:stretch>
                        <a:fillRect/>
                      </a:stretch>
                    </p:blipFill>
                    <p:spPr bwMode="auto">
                      <a:xfrm>
                        <a:off x="6187352" y="4516090"/>
                        <a:ext cx="5837396" cy="2259138"/>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BE12E17D-7960-4823-B577-736D2287F297}"/>
              </a:ext>
            </a:extLst>
          </p:cNvPr>
          <p:cNvSpPr txBox="1"/>
          <p:nvPr/>
        </p:nvSpPr>
        <p:spPr>
          <a:xfrm>
            <a:off x="8870765" y="3607807"/>
            <a:ext cx="3237681" cy="338554"/>
          </a:xfrm>
          <a:prstGeom prst="rect">
            <a:avLst/>
          </a:prstGeom>
          <a:noFill/>
        </p:spPr>
        <p:txBody>
          <a:bodyPr wrap="none" rtlCol="0">
            <a:spAutoFit/>
          </a:bodyPr>
          <a:lstStyle/>
          <a:p>
            <a:r>
              <a:rPr lang="en-US" sz="1600"/>
              <a:t>If presume spin-dependent potential</a:t>
            </a:r>
            <a:endParaRPr lang="en-US"/>
          </a:p>
        </p:txBody>
      </p:sp>
    </p:spTree>
    <p:extLst>
      <p:ext uri="{BB962C8B-B14F-4D97-AF65-F5344CB8AC3E}">
        <p14:creationId xmlns:p14="http://schemas.microsoft.com/office/powerpoint/2010/main" val="11952687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696645" y="100458"/>
            <a:ext cx="3106235"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14" name="Rectangle 13">
            <a:extLst>
              <a:ext uri="{FF2B5EF4-FFF2-40B4-BE49-F238E27FC236}">
                <a16:creationId xmlns:a16="http://schemas.microsoft.com/office/drawing/2014/main" id="{7F171072-7E8C-4DB8-BB27-54554D5FD844}"/>
              </a:ext>
            </a:extLst>
          </p:cNvPr>
          <p:cNvSpPr/>
          <p:nvPr/>
        </p:nvSpPr>
        <p:spPr>
          <a:xfrm>
            <a:off x="262534" y="842139"/>
            <a:ext cx="9377576" cy="861774"/>
          </a:xfrm>
          <a:prstGeom prst="rect">
            <a:avLst/>
          </a:prstGeom>
        </p:spPr>
        <p:txBody>
          <a:bodyPr wrap="square">
            <a:spAutoFit/>
          </a:bodyPr>
          <a:lstStyle/>
          <a:p>
            <a:r>
              <a:rPr lang="en-US" b="1"/>
              <a:t>Various operators in momentum basis</a:t>
            </a:r>
          </a:p>
          <a:p>
            <a:r>
              <a:rPr lang="en-US" sz="1600"/>
              <a:t>Now let’s write some of these in the finite volume momentum basis (periodic boundary conditions)…Things are typically written as FT’s of the position space version.  So let’s recall the finite volume FT:</a:t>
            </a:r>
            <a:endParaRPr lang="en-US"/>
          </a:p>
        </p:txBody>
      </p:sp>
      <p:graphicFrame>
        <p:nvGraphicFramePr>
          <p:cNvPr id="5" name="Object 4">
            <a:extLst>
              <a:ext uri="{FF2B5EF4-FFF2-40B4-BE49-F238E27FC236}">
                <a16:creationId xmlns:a16="http://schemas.microsoft.com/office/drawing/2014/main" id="{C7EBD0C6-EB97-41CD-A725-6E8713225826}"/>
              </a:ext>
            </a:extLst>
          </p:cNvPr>
          <p:cNvGraphicFramePr>
            <a:graphicFrameLocks noChangeAspect="1"/>
          </p:cNvGraphicFramePr>
          <p:nvPr>
            <p:extLst>
              <p:ext uri="{D42A27DB-BD31-4B8C-83A1-F6EECF244321}">
                <p14:modId xmlns:p14="http://schemas.microsoft.com/office/powerpoint/2010/main" val="2286368615"/>
              </p:ext>
            </p:extLst>
          </p:nvPr>
        </p:nvGraphicFramePr>
        <p:xfrm>
          <a:off x="376238" y="3124200"/>
          <a:ext cx="2660650" cy="487363"/>
        </p:xfrm>
        <a:graphic>
          <a:graphicData uri="http://schemas.openxmlformats.org/presentationml/2006/ole">
            <mc:AlternateContent xmlns:mc="http://schemas.openxmlformats.org/markup-compatibility/2006">
              <mc:Choice xmlns:v="urn:schemas-microsoft-com:vml" Requires="v">
                <p:oleObj name="Equation" r:id="rId3" imgW="1892160" imgH="342720" progId="Equation.DSMT4">
                  <p:embed/>
                </p:oleObj>
              </mc:Choice>
              <mc:Fallback>
                <p:oleObj name="Equation" r:id="rId3" imgW="1892160" imgH="342720" progId="Equation.DSMT4">
                  <p:embed/>
                  <p:pic>
                    <p:nvPicPr>
                      <p:cNvPr id="5" name="Object 4">
                        <a:extLst>
                          <a:ext uri="{FF2B5EF4-FFF2-40B4-BE49-F238E27FC236}">
                            <a16:creationId xmlns:a16="http://schemas.microsoft.com/office/drawing/2014/main" id="{C7EBD0C6-EB97-41CD-A725-6E8713225826}"/>
                          </a:ext>
                        </a:extLst>
                      </p:cNvPr>
                      <p:cNvPicPr>
                        <a:picLocks noChangeAspect="1" noChangeArrowheads="1"/>
                      </p:cNvPicPr>
                      <p:nvPr/>
                    </p:nvPicPr>
                    <p:blipFill>
                      <a:blip r:embed="rId4"/>
                      <a:srcRect/>
                      <a:stretch>
                        <a:fillRect/>
                      </a:stretch>
                    </p:blipFill>
                    <p:spPr bwMode="auto">
                      <a:xfrm>
                        <a:off x="376238" y="3124200"/>
                        <a:ext cx="2660650" cy="48736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92D4A2CE-C3E5-4B53-B090-EC7047BE6867}"/>
              </a:ext>
            </a:extLst>
          </p:cNvPr>
          <p:cNvGraphicFramePr>
            <a:graphicFrameLocks noChangeAspect="1"/>
          </p:cNvGraphicFramePr>
          <p:nvPr>
            <p:extLst>
              <p:ext uri="{D42A27DB-BD31-4B8C-83A1-F6EECF244321}">
                <p14:modId xmlns:p14="http://schemas.microsoft.com/office/powerpoint/2010/main" val="2859411204"/>
              </p:ext>
            </p:extLst>
          </p:nvPr>
        </p:nvGraphicFramePr>
        <p:xfrm>
          <a:off x="307702" y="3833216"/>
          <a:ext cx="3422650" cy="582612"/>
        </p:xfrm>
        <a:graphic>
          <a:graphicData uri="http://schemas.openxmlformats.org/presentationml/2006/ole">
            <mc:AlternateContent xmlns:mc="http://schemas.openxmlformats.org/markup-compatibility/2006">
              <mc:Choice xmlns:v="urn:schemas-microsoft-com:vml" Requires="v">
                <p:oleObj name="Equation" r:id="rId5" imgW="2527200" imgH="431640" progId="Equation.DSMT4">
                  <p:embed/>
                </p:oleObj>
              </mc:Choice>
              <mc:Fallback>
                <p:oleObj name="Equation" r:id="rId5" imgW="2527200" imgH="431640" progId="Equation.DSMT4">
                  <p:embed/>
                  <p:pic>
                    <p:nvPicPr>
                      <p:cNvPr id="8" name="Object 7">
                        <a:extLst>
                          <a:ext uri="{FF2B5EF4-FFF2-40B4-BE49-F238E27FC236}">
                            <a16:creationId xmlns:a16="http://schemas.microsoft.com/office/drawing/2014/main" id="{92D4A2CE-C3E5-4B53-B090-EC7047BE6867}"/>
                          </a:ext>
                        </a:extLst>
                      </p:cNvPr>
                      <p:cNvPicPr>
                        <a:picLocks noChangeAspect="1" noChangeArrowheads="1"/>
                      </p:cNvPicPr>
                      <p:nvPr/>
                    </p:nvPicPr>
                    <p:blipFill>
                      <a:blip r:embed="rId6"/>
                      <a:srcRect/>
                      <a:stretch>
                        <a:fillRect/>
                      </a:stretch>
                    </p:blipFill>
                    <p:spPr bwMode="auto">
                      <a:xfrm>
                        <a:off x="307702" y="3833216"/>
                        <a:ext cx="3422650" cy="582612"/>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B87CC887-3BDD-4361-8D13-6F3B2167AF05}"/>
              </a:ext>
            </a:extLst>
          </p:cNvPr>
          <p:cNvGraphicFramePr>
            <a:graphicFrameLocks noChangeAspect="1"/>
          </p:cNvGraphicFramePr>
          <p:nvPr>
            <p:extLst>
              <p:ext uri="{D42A27DB-BD31-4B8C-83A1-F6EECF244321}">
                <p14:modId xmlns:p14="http://schemas.microsoft.com/office/powerpoint/2010/main" val="474051682"/>
              </p:ext>
            </p:extLst>
          </p:nvPr>
        </p:nvGraphicFramePr>
        <p:xfrm>
          <a:off x="307702" y="4629552"/>
          <a:ext cx="1504950" cy="622300"/>
        </p:xfrm>
        <a:graphic>
          <a:graphicData uri="http://schemas.openxmlformats.org/presentationml/2006/ole">
            <mc:AlternateContent xmlns:mc="http://schemas.openxmlformats.org/markup-compatibility/2006">
              <mc:Choice xmlns:v="urn:schemas-microsoft-com:vml" Requires="v">
                <p:oleObj name="Equation" r:id="rId7" imgW="1079280" imgH="444240" progId="Equation.DSMT4">
                  <p:embed/>
                </p:oleObj>
              </mc:Choice>
              <mc:Fallback>
                <p:oleObj name="Equation" r:id="rId7" imgW="1079280" imgH="444240" progId="Equation.DSMT4">
                  <p:embed/>
                  <p:pic>
                    <p:nvPicPr>
                      <p:cNvPr id="11" name="Object 10">
                        <a:extLst>
                          <a:ext uri="{FF2B5EF4-FFF2-40B4-BE49-F238E27FC236}">
                            <a16:creationId xmlns:a16="http://schemas.microsoft.com/office/drawing/2014/main" id="{B87CC887-3BDD-4361-8D13-6F3B2167AF05}"/>
                          </a:ext>
                        </a:extLst>
                      </p:cNvPr>
                      <p:cNvPicPr>
                        <a:picLocks noChangeAspect="1" noChangeArrowheads="1"/>
                      </p:cNvPicPr>
                      <p:nvPr/>
                    </p:nvPicPr>
                    <p:blipFill>
                      <a:blip r:embed="rId8"/>
                      <a:srcRect/>
                      <a:stretch>
                        <a:fillRect/>
                      </a:stretch>
                    </p:blipFill>
                    <p:spPr bwMode="auto">
                      <a:xfrm>
                        <a:off x="307702" y="4629552"/>
                        <a:ext cx="1504950" cy="622300"/>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2E9DBD2C-7EA1-45BF-8894-BBE7CA401656}"/>
              </a:ext>
            </a:extLst>
          </p:cNvPr>
          <p:cNvGraphicFramePr>
            <a:graphicFrameLocks noChangeAspect="1"/>
          </p:cNvGraphicFramePr>
          <p:nvPr>
            <p:extLst>
              <p:ext uri="{D42A27DB-BD31-4B8C-83A1-F6EECF244321}">
                <p14:modId xmlns:p14="http://schemas.microsoft.com/office/powerpoint/2010/main" val="352292113"/>
              </p:ext>
            </p:extLst>
          </p:nvPr>
        </p:nvGraphicFramePr>
        <p:xfrm>
          <a:off x="262534" y="5507064"/>
          <a:ext cx="1879600" cy="557213"/>
        </p:xfrm>
        <a:graphic>
          <a:graphicData uri="http://schemas.openxmlformats.org/presentationml/2006/ole">
            <mc:AlternateContent xmlns:mc="http://schemas.openxmlformats.org/markup-compatibility/2006">
              <mc:Choice xmlns:v="urn:schemas-microsoft-com:vml" Requires="v">
                <p:oleObj name="Equation" r:id="rId9" imgW="1460160" imgH="431640" progId="Equation.DSMT4">
                  <p:embed/>
                </p:oleObj>
              </mc:Choice>
              <mc:Fallback>
                <p:oleObj name="Equation" r:id="rId9" imgW="1460160" imgH="431640" progId="Equation.DSMT4">
                  <p:embed/>
                  <p:pic>
                    <p:nvPicPr>
                      <p:cNvPr id="15" name="Object 14">
                        <a:extLst>
                          <a:ext uri="{FF2B5EF4-FFF2-40B4-BE49-F238E27FC236}">
                            <a16:creationId xmlns:a16="http://schemas.microsoft.com/office/drawing/2014/main" id="{2E9DBD2C-7EA1-45BF-8894-BBE7CA401656}"/>
                          </a:ext>
                        </a:extLst>
                      </p:cNvPr>
                      <p:cNvPicPr>
                        <a:picLocks noChangeAspect="1" noChangeArrowheads="1"/>
                      </p:cNvPicPr>
                      <p:nvPr/>
                    </p:nvPicPr>
                    <p:blipFill>
                      <a:blip r:embed="rId10"/>
                      <a:srcRect/>
                      <a:stretch>
                        <a:fillRect/>
                      </a:stretch>
                    </p:blipFill>
                    <p:spPr bwMode="auto">
                      <a:xfrm>
                        <a:off x="262534" y="5507064"/>
                        <a:ext cx="1879600" cy="557213"/>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24B27140-DCBE-4F35-AC5A-A24A18EE69B9}"/>
              </a:ext>
            </a:extLst>
          </p:cNvPr>
          <p:cNvGraphicFramePr>
            <a:graphicFrameLocks noChangeAspect="1"/>
          </p:cNvGraphicFramePr>
          <p:nvPr>
            <p:extLst>
              <p:ext uri="{D42A27DB-BD31-4B8C-83A1-F6EECF244321}">
                <p14:modId xmlns:p14="http://schemas.microsoft.com/office/powerpoint/2010/main" val="458199576"/>
              </p:ext>
            </p:extLst>
          </p:nvPr>
        </p:nvGraphicFramePr>
        <p:xfrm>
          <a:off x="3072960" y="5499127"/>
          <a:ext cx="2798763" cy="565150"/>
        </p:xfrm>
        <a:graphic>
          <a:graphicData uri="http://schemas.openxmlformats.org/presentationml/2006/ole">
            <mc:AlternateContent xmlns:mc="http://schemas.openxmlformats.org/markup-compatibility/2006">
              <mc:Choice xmlns:v="urn:schemas-microsoft-com:vml" Requires="v">
                <p:oleObj name="Equation" r:id="rId11" imgW="2158920" imgH="431640" progId="Equation.DSMT4">
                  <p:embed/>
                </p:oleObj>
              </mc:Choice>
              <mc:Fallback>
                <p:oleObj name="Equation" r:id="rId11" imgW="2158920" imgH="431640" progId="Equation.DSMT4">
                  <p:embed/>
                  <p:pic>
                    <p:nvPicPr>
                      <p:cNvPr id="17" name="Object 16">
                        <a:extLst>
                          <a:ext uri="{FF2B5EF4-FFF2-40B4-BE49-F238E27FC236}">
                            <a16:creationId xmlns:a16="http://schemas.microsoft.com/office/drawing/2014/main" id="{24B27140-DCBE-4F35-AC5A-A24A18EE69B9}"/>
                          </a:ext>
                        </a:extLst>
                      </p:cNvPr>
                      <p:cNvPicPr>
                        <a:picLocks noChangeAspect="1" noChangeArrowheads="1"/>
                      </p:cNvPicPr>
                      <p:nvPr/>
                    </p:nvPicPr>
                    <p:blipFill>
                      <a:blip r:embed="rId12"/>
                      <a:srcRect/>
                      <a:stretch>
                        <a:fillRect/>
                      </a:stretch>
                    </p:blipFill>
                    <p:spPr bwMode="auto">
                      <a:xfrm>
                        <a:off x="3072960" y="5499127"/>
                        <a:ext cx="2798763" cy="565150"/>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A96B7035-24B5-4506-99A2-4DF3C90D78DE}"/>
              </a:ext>
            </a:extLst>
          </p:cNvPr>
          <p:cNvSpPr txBox="1"/>
          <p:nvPr/>
        </p:nvSpPr>
        <p:spPr>
          <a:xfrm>
            <a:off x="6096000" y="5412100"/>
            <a:ext cx="2733473" cy="830997"/>
          </a:xfrm>
          <a:prstGeom prst="rect">
            <a:avLst/>
          </a:prstGeom>
          <a:noFill/>
        </p:spPr>
        <p:txBody>
          <a:bodyPr wrap="square" rtlCol="0">
            <a:spAutoFit/>
          </a:bodyPr>
          <a:lstStyle/>
          <a:p>
            <a:r>
              <a:rPr lang="en-US" sz="1600"/>
              <a:t>Note how the momentum indices on this operator preserve total momentum.  </a:t>
            </a:r>
            <a:endParaRPr lang="en-US"/>
          </a:p>
        </p:txBody>
      </p:sp>
      <p:graphicFrame>
        <p:nvGraphicFramePr>
          <p:cNvPr id="3" name="Object 2">
            <a:extLst>
              <a:ext uri="{FF2B5EF4-FFF2-40B4-BE49-F238E27FC236}">
                <a16:creationId xmlns:a16="http://schemas.microsoft.com/office/drawing/2014/main" id="{799B223C-A6BB-4A7C-8B76-2CBB6D6F1890}"/>
              </a:ext>
            </a:extLst>
          </p:cNvPr>
          <p:cNvGraphicFramePr>
            <a:graphicFrameLocks noChangeAspect="1"/>
          </p:cNvGraphicFramePr>
          <p:nvPr>
            <p:extLst>
              <p:ext uri="{D42A27DB-BD31-4B8C-83A1-F6EECF244321}">
                <p14:modId xmlns:p14="http://schemas.microsoft.com/office/powerpoint/2010/main" val="2111658760"/>
              </p:ext>
            </p:extLst>
          </p:nvPr>
        </p:nvGraphicFramePr>
        <p:xfrm>
          <a:off x="340873" y="1759230"/>
          <a:ext cx="4202847" cy="597870"/>
        </p:xfrm>
        <a:graphic>
          <a:graphicData uri="http://schemas.openxmlformats.org/presentationml/2006/ole">
            <mc:AlternateContent xmlns:mc="http://schemas.openxmlformats.org/markup-compatibility/2006">
              <mc:Choice xmlns:v="urn:schemas-microsoft-com:vml" Requires="v">
                <p:oleObj name="Equation" r:id="rId13" imgW="3035160" imgH="431640" progId="Equation.DSMT4">
                  <p:embed/>
                </p:oleObj>
              </mc:Choice>
              <mc:Fallback>
                <p:oleObj name="Equation" r:id="rId13" imgW="3035160" imgH="431640" progId="Equation.DSMT4">
                  <p:embed/>
                  <p:pic>
                    <p:nvPicPr>
                      <p:cNvPr id="0" name=""/>
                      <p:cNvPicPr/>
                      <p:nvPr/>
                    </p:nvPicPr>
                    <p:blipFill>
                      <a:blip r:embed="rId14"/>
                      <a:stretch>
                        <a:fillRect/>
                      </a:stretch>
                    </p:blipFill>
                    <p:spPr>
                      <a:xfrm>
                        <a:off x="340873" y="1759230"/>
                        <a:ext cx="4202847" cy="597870"/>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ABD4D1BD-711C-4C32-98BC-514F39455DE0}"/>
              </a:ext>
            </a:extLst>
          </p:cNvPr>
          <p:cNvSpPr txBox="1"/>
          <p:nvPr/>
        </p:nvSpPr>
        <p:spPr>
          <a:xfrm>
            <a:off x="262535" y="2412417"/>
            <a:ext cx="4281186" cy="584775"/>
          </a:xfrm>
          <a:prstGeom prst="rect">
            <a:avLst/>
          </a:prstGeom>
          <a:noFill/>
        </p:spPr>
        <p:txBody>
          <a:bodyPr wrap="square" rtlCol="0">
            <a:spAutoFit/>
          </a:bodyPr>
          <a:lstStyle/>
          <a:p>
            <a:r>
              <a:rPr lang="en-US" sz="1600"/>
              <a:t>And so then we have the following – which are fairly obvious if you read that FT file.</a:t>
            </a:r>
            <a:endParaRPr lang="en-US"/>
          </a:p>
        </p:txBody>
      </p:sp>
      <p:sp>
        <p:nvSpPr>
          <p:cNvPr id="7" name="TextBox 6">
            <a:extLst>
              <a:ext uri="{FF2B5EF4-FFF2-40B4-BE49-F238E27FC236}">
                <a16:creationId xmlns:a16="http://schemas.microsoft.com/office/drawing/2014/main" id="{7C9AD2E9-C7FF-4BCD-9FDB-E1DD6EA9E0F2}"/>
              </a:ext>
            </a:extLst>
          </p:cNvPr>
          <p:cNvSpPr txBox="1"/>
          <p:nvPr/>
        </p:nvSpPr>
        <p:spPr>
          <a:xfrm>
            <a:off x="6693029" y="2388578"/>
            <a:ext cx="1757148" cy="338554"/>
          </a:xfrm>
          <a:prstGeom prst="rect">
            <a:avLst/>
          </a:prstGeom>
          <a:noFill/>
        </p:spPr>
        <p:txBody>
          <a:bodyPr wrap="none" rtlCol="0">
            <a:spAutoFit/>
          </a:bodyPr>
          <a:lstStyle/>
          <a:p>
            <a:r>
              <a:rPr lang="en-US" sz="1600"/>
              <a:t>It’s helpful to note </a:t>
            </a:r>
            <a:endParaRPr lang="en-US"/>
          </a:p>
        </p:txBody>
      </p:sp>
      <p:graphicFrame>
        <p:nvGraphicFramePr>
          <p:cNvPr id="9" name="Object 8">
            <a:extLst>
              <a:ext uri="{FF2B5EF4-FFF2-40B4-BE49-F238E27FC236}">
                <a16:creationId xmlns:a16="http://schemas.microsoft.com/office/drawing/2014/main" id="{FBF557A9-3C67-4EAE-BB78-84943D6864AC}"/>
              </a:ext>
            </a:extLst>
          </p:cNvPr>
          <p:cNvGraphicFramePr>
            <a:graphicFrameLocks noChangeAspect="1"/>
          </p:cNvGraphicFramePr>
          <p:nvPr>
            <p:extLst>
              <p:ext uri="{D42A27DB-BD31-4B8C-83A1-F6EECF244321}">
                <p14:modId xmlns:p14="http://schemas.microsoft.com/office/powerpoint/2010/main" val="1674906354"/>
              </p:ext>
            </p:extLst>
          </p:nvPr>
        </p:nvGraphicFramePr>
        <p:xfrm>
          <a:off x="6788150" y="2805113"/>
          <a:ext cx="1931988" cy="784225"/>
        </p:xfrm>
        <a:graphic>
          <a:graphicData uri="http://schemas.openxmlformats.org/presentationml/2006/ole">
            <mc:AlternateContent xmlns:mc="http://schemas.openxmlformats.org/markup-compatibility/2006">
              <mc:Choice xmlns:v="urn:schemas-microsoft-com:vml" Requires="v">
                <p:oleObj name="Equation" r:id="rId15" imgW="1371600" imgH="558720" progId="Equation.DSMT4">
                  <p:embed/>
                </p:oleObj>
              </mc:Choice>
              <mc:Fallback>
                <p:oleObj name="Equation" r:id="rId15" imgW="1371600" imgH="558720" progId="Equation.DSMT4">
                  <p:embed/>
                  <p:pic>
                    <p:nvPicPr>
                      <p:cNvPr id="0" name=""/>
                      <p:cNvPicPr/>
                      <p:nvPr/>
                    </p:nvPicPr>
                    <p:blipFill>
                      <a:blip r:embed="rId16"/>
                      <a:stretch>
                        <a:fillRect/>
                      </a:stretch>
                    </p:blipFill>
                    <p:spPr>
                      <a:xfrm>
                        <a:off x="6788150" y="2805113"/>
                        <a:ext cx="1931988" cy="784225"/>
                      </a:xfrm>
                      <a:prstGeom prst="rect">
                        <a:avLst/>
                      </a:prstGeom>
                      <a:ln>
                        <a:solidFill>
                          <a:schemeClr val="accent1"/>
                        </a:solidFill>
                      </a:ln>
                    </p:spPr>
                  </p:pic>
                </p:oleObj>
              </mc:Fallback>
            </mc:AlternateContent>
          </a:graphicData>
        </a:graphic>
      </p:graphicFrame>
      <p:sp>
        <p:nvSpPr>
          <p:cNvPr id="16" name="TextBox 15">
            <a:extLst>
              <a:ext uri="{FF2B5EF4-FFF2-40B4-BE49-F238E27FC236}">
                <a16:creationId xmlns:a16="http://schemas.microsoft.com/office/drawing/2014/main" id="{CA6DF15F-39B1-4A42-9C18-FD5C6756C8A9}"/>
              </a:ext>
            </a:extLst>
          </p:cNvPr>
          <p:cNvSpPr txBox="1"/>
          <p:nvPr/>
        </p:nvSpPr>
        <p:spPr>
          <a:xfrm>
            <a:off x="6702457" y="3701675"/>
            <a:ext cx="3921552" cy="584775"/>
          </a:xfrm>
          <a:prstGeom prst="rect">
            <a:avLst/>
          </a:prstGeom>
          <a:noFill/>
        </p:spPr>
        <p:txBody>
          <a:bodyPr wrap="square" rtlCol="0">
            <a:spAutoFit/>
          </a:bodyPr>
          <a:lstStyle/>
          <a:p>
            <a:r>
              <a:rPr lang="en-US" sz="1600"/>
              <a:t>Note also that wave-vector sums can be approximated as integrals, using: </a:t>
            </a:r>
            <a:endParaRPr lang="en-US"/>
          </a:p>
        </p:txBody>
      </p:sp>
      <p:graphicFrame>
        <p:nvGraphicFramePr>
          <p:cNvPr id="10" name="Object 9">
            <a:extLst>
              <a:ext uri="{FF2B5EF4-FFF2-40B4-BE49-F238E27FC236}">
                <a16:creationId xmlns:a16="http://schemas.microsoft.com/office/drawing/2014/main" id="{6337BD14-D85F-44AB-B59C-A43C43A8CA3F}"/>
              </a:ext>
            </a:extLst>
          </p:cNvPr>
          <p:cNvGraphicFramePr>
            <a:graphicFrameLocks noChangeAspect="1"/>
          </p:cNvGraphicFramePr>
          <p:nvPr>
            <p:extLst>
              <p:ext uri="{D42A27DB-BD31-4B8C-83A1-F6EECF244321}">
                <p14:modId xmlns:p14="http://schemas.microsoft.com/office/powerpoint/2010/main" val="2086448770"/>
              </p:ext>
            </p:extLst>
          </p:nvPr>
        </p:nvGraphicFramePr>
        <p:xfrm>
          <a:off x="6774659" y="4396974"/>
          <a:ext cx="2607378" cy="597870"/>
        </p:xfrm>
        <a:graphic>
          <a:graphicData uri="http://schemas.openxmlformats.org/presentationml/2006/ole">
            <mc:AlternateContent xmlns:mc="http://schemas.openxmlformats.org/markup-compatibility/2006">
              <mc:Choice xmlns:v="urn:schemas-microsoft-com:vml" Requires="v">
                <p:oleObj name="Equation" r:id="rId17" imgW="1993680" imgH="457200" progId="Equation.DSMT4">
                  <p:embed/>
                </p:oleObj>
              </mc:Choice>
              <mc:Fallback>
                <p:oleObj name="Equation" r:id="rId17" imgW="1993680" imgH="457200" progId="Equation.DSMT4">
                  <p:embed/>
                  <p:pic>
                    <p:nvPicPr>
                      <p:cNvPr id="0" name=""/>
                      <p:cNvPicPr/>
                      <p:nvPr/>
                    </p:nvPicPr>
                    <p:blipFill>
                      <a:blip r:embed="rId18"/>
                      <a:stretch>
                        <a:fillRect/>
                      </a:stretch>
                    </p:blipFill>
                    <p:spPr>
                      <a:xfrm>
                        <a:off x="6774659" y="4396974"/>
                        <a:ext cx="2607378" cy="59787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E1CD0442-BBF0-423D-876D-2D04802D5BA3}"/>
              </a:ext>
            </a:extLst>
          </p:cNvPr>
          <p:cNvSpPr txBox="1"/>
          <p:nvPr/>
        </p:nvSpPr>
        <p:spPr>
          <a:xfrm>
            <a:off x="203587" y="6243097"/>
            <a:ext cx="3006657" cy="338554"/>
          </a:xfrm>
          <a:prstGeom prst="rect">
            <a:avLst/>
          </a:prstGeom>
          <a:noFill/>
        </p:spPr>
        <p:txBody>
          <a:bodyPr wrap="none" rtlCol="0">
            <a:spAutoFit/>
          </a:bodyPr>
          <a:lstStyle/>
          <a:p>
            <a:r>
              <a:rPr lang="en-US" sz="1600"/>
              <a:t>(V</a:t>
            </a:r>
            <a:r>
              <a:rPr lang="en-US" sz="1600" baseline="-25000"/>
              <a:t>1, </a:t>
            </a:r>
            <a:r>
              <a:rPr lang="en-US" sz="1600"/>
              <a:t>V</a:t>
            </a:r>
            <a:r>
              <a:rPr lang="en-US" sz="1600" baseline="-25000"/>
              <a:t>2</a:t>
            </a:r>
            <a:r>
              <a:rPr lang="en-US" sz="1600"/>
              <a:t> are spin-independent here)</a:t>
            </a:r>
          </a:p>
        </p:txBody>
      </p:sp>
    </p:spTree>
    <p:extLst>
      <p:ext uri="{BB962C8B-B14F-4D97-AF65-F5344CB8AC3E}">
        <p14:creationId xmlns:p14="http://schemas.microsoft.com/office/powerpoint/2010/main" val="16793240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666165" y="114436"/>
            <a:ext cx="2994475" cy="584775"/>
          </a:xfrm>
          <a:prstGeom prst="rect">
            <a:avLst/>
          </a:prstGeom>
          <a:noFill/>
        </p:spPr>
        <p:txBody>
          <a:bodyPr wrap="square" rtlCol="0">
            <a:spAutoFit/>
          </a:bodyPr>
          <a:lstStyle/>
          <a:p>
            <a:r>
              <a:rPr lang="en-US" sz="3200" b="1" u="sng"/>
              <a:t>2</a:t>
            </a:r>
            <a:r>
              <a:rPr lang="en-US" sz="3200" b="1" u="sng" baseline="30000"/>
              <a:t>nd</a:t>
            </a:r>
            <a:r>
              <a:rPr lang="en-US" sz="3200" b="1" u="sng"/>
              <a:t> Quantization</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225536" y="933254"/>
            <a:ext cx="6175263" cy="338554"/>
          </a:xfrm>
          <a:prstGeom prst="rect">
            <a:avLst/>
          </a:prstGeom>
          <a:noFill/>
        </p:spPr>
        <p:txBody>
          <a:bodyPr wrap="square" rtlCol="0">
            <a:spAutoFit/>
          </a:bodyPr>
          <a:lstStyle/>
          <a:p>
            <a:r>
              <a:rPr lang="en-US" sz="1600"/>
              <a:t>And now I guess we come to the time-development part of things:</a:t>
            </a:r>
          </a:p>
        </p:txBody>
      </p:sp>
      <p:sp>
        <p:nvSpPr>
          <p:cNvPr id="12" name="TextBox 11">
            <a:extLst>
              <a:ext uri="{FF2B5EF4-FFF2-40B4-BE49-F238E27FC236}">
                <a16:creationId xmlns:a16="http://schemas.microsoft.com/office/drawing/2014/main" id="{D775376B-660F-422C-A035-4B36C3721C41}"/>
              </a:ext>
            </a:extLst>
          </p:cNvPr>
          <p:cNvSpPr txBox="1"/>
          <p:nvPr/>
        </p:nvSpPr>
        <p:spPr>
          <a:xfrm>
            <a:off x="225537" y="1427065"/>
            <a:ext cx="6919981" cy="646331"/>
          </a:xfrm>
          <a:prstGeom prst="rect">
            <a:avLst/>
          </a:prstGeom>
          <a:noFill/>
        </p:spPr>
        <p:txBody>
          <a:bodyPr wrap="square" rtlCol="0">
            <a:spAutoFit/>
          </a:bodyPr>
          <a:lstStyle/>
          <a:p>
            <a:r>
              <a:rPr lang="en-US" sz="2000" b="1"/>
              <a:t>Postulate 3</a:t>
            </a:r>
          </a:p>
          <a:p>
            <a:r>
              <a:rPr lang="en-US" sz="1600"/>
              <a:t>And we have the usual time-development formulas:</a:t>
            </a:r>
          </a:p>
        </p:txBody>
      </p:sp>
      <p:graphicFrame>
        <p:nvGraphicFramePr>
          <p:cNvPr id="3" name="Object 2">
            <a:extLst>
              <a:ext uri="{FF2B5EF4-FFF2-40B4-BE49-F238E27FC236}">
                <a16:creationId xmlns:a16="http://schemas.microsoft.com/office/drawing/2014/main" id="{7E4C5519-E54C-4171-A69F-A0030F56B5F4}"/>
              </a:ext>
            </a:extLst>
          </p:cNvPr>
          <p:cNvGraphicFramePr>
            <a:graphicFrameLocks noChangeAspect="1"/>
          </p:cNvGraphicFramePr>
          <p:nvPr>
            <p:extLst>
              <p:ext uri="{D42A27DB-BD31-4B8C-83A1-F6EECF244321}">
                <p14:modId xmlns:p14="http://schemas.microsoft.com/office/powerpoint/2010/main" val="3392032789"/>
              </p:ext>
            </p:extLst>
          </p:nvPr>
        </p:nvGraphicFramePr>
        <p:xfrm>
          <a:off x="292230" y="2274788"/>
          <a:ext cx="4554306" cy="496328"/>
        </p:xfrm>
        <a:graphic>
          <a:graphicData uri="http://schemas.openxmlformats.org/presentationml/2006/ole">
            <mc:AlternateContent xmlns:mc="http://schemas.openxmlformats.org/markup-compatibility/2006">
              <mc:Choice xmlns:v="urn:schemas-microsoft-com:vml" Requires="v">
                <p:oleObj name="Equation" r:id="rId3" imgW="3644900" imgH="393700" progId="Equation.DSMT4">
                  <p:embed/>
                </p:oleObj>
              </mc:Choice>
              <mc:Fallback>
                <p:oleObj name="Equation" r:id="rId3" imgW="3644900" imgH="3937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230" y="2274788"/>
                        <a:ext cx="4554306" cy="496328"/>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54B23E73-F1F2-439B-9710-8CF3113E54DB}"/>
              </a:ext>
            </a:extLst>
          </p:cNvPr>
          <p:cNvGraphicFramePr>
            <a:graphicFrameLocks noChangeAspect="1"/>
          </p:cNvGraphicFramePr>
          <p:nvPr>
            <p:extLst>
              <p:ext uri="{D42A27DB-BD31-4B8C-83A1-F6EECF244321}">
                <p14:modId xmlns:p14="http://schemas.microsoft.com/office/powerpoint/2010/main" val="2207697654"/>
              </p:ext>
            </p:extLst>
          </p:nvPr>
        </p:nvGraphicFramePr>
        <p:xfrm>
          <a:off x="292230" y="3212181"/>
          <a:ext cx="2224725" cy="592034"/>
        </p:xfrm>
        <a:graphic>
          <a:graphicData uri="http://schemas.openxmlformats.org/presentationml/2006/ole">
            <mc:AlternateContent xmlns:mc="http://schemas.openxmlformats.org/markup-compatibility/2006">
              <mc:Choice xmlns:v="urn:schemas-microsoft-com:vml" Requires="v">
                <p:oleObj name="Equation" r:id="rId5" imgW="1917700" imgH="508000" progId="Equation.DSMT4">
                  <p:embed/>
                </p:oleObj>
              </mc:Choice>
              <mc:Fallback>
                <p:oleObj name="Equation" r:id="rId5" imgW="1917700" imgH="5080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2230" y="3212181"/>
                        <a:ext cx="2224725" cy="592034"/>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64B0820B-A5E0-421E-ACCE-5ED5D2A21B3A}"/>
              </a:ext>
            </a:extLst>
          </p:cNvPr>
          <p:cNvGraphicFramePr>
            <a:graphicFrameLocks noChangeAspect="1"/>
          </p:cNvGraphicFramePr>
          <p:nvPr>
            <p:extLst>
              <p:ext uri="{D42A27DB-BD31-4B8C-83A1-F6EECF244321}">
                <p14:modId xmlns:p14="http://schemas.microsoft.com/office/powerpoint/2010/main" val="948217594"/>
              </p:ext>
            </p:extLst>
          </p:nvPr>
        </p:nvGraphicFramePr>
        <p:xfrm>
          <a:off x="233363" y="4832350"/>
          <a:ext cx="6757987" cy="596900"/>
        </p:xfrm>
        <a:graphic>
          <a:graphicData uri="http://schemas.openxmlformats.org/presentationml/2006/ole">
            <mc:AlternateContent xmlns:mc="http://schemas.openxmlformats.org/markup-compatibility/2006">
              <mc:Choice xmlns:v="urn:schemas-microsoft-com:vml" Requires="v">
                <p:oleObj name="Equation" r:id="rId7" imgW="5092560" imgH="457200" progId="Equation.DSMT4">
                  <p:embed/>
                </p:oleObj>
              </mc:Choice>
              <mc:Fallback>
                <p:oleObj name="Equation" r:id="rId7" imgW="5092560" imgH="457200" progId="Equation.DSMT4">
                  <p:embed/>
                  <p:pic>
                    <p:nvPicPr>
                      <p:cNvPr id="0" name="Object 5"/>
                      <p:cNvPicPr>
                        <a:picLocks noChangeAspect="1" noChangeArrowheads="1"/>
                      </p:cNvPicPr>
                      <p:nvPr/>
                    </p:nvPicPr>
                    <p:blipFill>
                      <a:blip r:embed="rId8"/>
                      <a:srcRect/>
                      <a:stretch>
                        <a:fillRect/>
                      </a:stretch>
                    </p:blipFill>
                    <p:spPr bwMode="auto">
                      <a:xfrm>
                        <a:off x="233363" y="4832350"/>
                        <a:ext cx="6757987" cy="596900"/>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B10BABC4-0D99-4F0B-8F73-83FB5504E2B6}"/>
              </a:ext>
            </a:extLst>
          </p:cNvPr>
          <p:cNvGraphicFramePr>
            <a:graphicFrameLocks noChangeAspect="1"/>
          </p:cNvGraphicFramePr>
          <p:nvPr>
            <p:extLst>
              <p:ext uri="{D42A27DB-BD31-4B8C-83A1-F6EECF244321}">
                <p14:modId xmlns:p14="http://schemas.microsoft.com/office/powerpoint/2010/main" val="873717607"/>
              </p:ext>
            </p:extLst>
          </p:nvPr>
        </p:nvGraphicFramePr>
        <p:xfrm>
          <a:off x="3074344" y="3239202"/>
          <a:ext cx="3003961" cy="481404"/>
        </p:xfrm>
        <a:graphic>
          <a:graphicData uri="http://schemas.openxmlformats.org/presentationml/2006/ole">
            <mc:AlternateContent xmlns:mc="http://schemas.openxmlformats.org/markup-compatibility/2006">
              <mc:Choice xmlns:v="urn:schemas-microsoft-com:vml" Requires="v">
                <p:oleObj name="Equation" r:id="rId9" imgW="2476500" imgH="393700" progId="Equation.DSMT4">
                  <p:embed/>
                </p:oleObj>
              </mc:Choice>
              <mc:Fallback>
                <p:oleObj name="Equation" r:id="rId9" imgW="2476500" imgH="393700"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74344" y="3239202"/>
                        <a:ext cx="3003961" cy="481404"/>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CDE2911F-A7A4-4DD0-ADDC-3456A70B320F}"/>
              </a:ext>
            </a:extLst>
          </p:cNvPr>
          <p:cNvSpPr txBox="1"/>
          <p:nvPr/>
        </p:nvSpPr>
        <p:spPr>
          <a:xfrm>
            <a:off x="225537" y="4041252"/>
            <a:ext cx="7994636" cy="584775"/>
          </a:xfrm>
          <a:prstGeom prst="rect">
            <a:avLst/>
          </a:prstGeom>
          <a:noFill/>
        </p:spPr>
        <p:txBody>
          <a:bodyPr wrap="square" rtlCol="0">
            <a:spAutoFit/>
          </a:bodyPr>
          <a:lstStyle/>
          <a:p>
            <a:r>
              <a:rPr lang="en-US" sz="1600"/>
              <a:t>We can specialize to position space, and find the following for the annihilation operator (assuming V</a:t>
            </a:r>
            <a:r>
              <a:rPr lang="en-US" sz="1600" baseline="-25000"/>
              <a:t>2</a:t>
            </a:r>
            <a:r>
              <a:rPr lang="en-US" sz="1600"/>
              <a:t> spin-independent)… </a:t>
            </a:r>
          </a:p>
        </p:txBody>
      </p:sp>
    </p:spTree>
    <p:extLst>
      <p:ext uri="{BB962C8B-B14F-4D97-AF65-F5344CB8AC3E}">
        <p14:creationId xmlns:p14="http://schemas.microsoft.com/office/powerpoint/2010/main" val="16036011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4" y="122546"/>
            <a:ext cx="4861949" cy="584775"/>
          </a:xfrm>
          <a:prstGeom prst="rect">
            <a:avLst/>
          </a:prstGeom>
          <a:noFill/>
        </p:spPr>
        <p:txBody>
          <a:bodyPr wrap="square" rtlCol="0">
            <a:spAutoFit/>
          </a:bodyPr>
          <a:lstStyle/>
          <a:p>
            <a:r>
              <a:rPr lang="en-US" sz="3200" b="1" u="sng"/>
              <a:t>Many Body Correlations</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898701"/>
            <a:ext cx="11502747" cy="338554"/>
          </a:xfrm>
          <a:prstGeom prst="rect">
            <a:avLst/>
          </a:prstGeom>
        </p:spPr>
        <p:txBody>
          <a:bodyPr wrap="square">
            <a:spAutoFit/>
          </a:bodyPr>
          <a:lstStyle/>
          <a:p>
            <a:r>
              <a:rPr lang="en-US" sz="1600"/>
              <a:t>Now let’s consider various correlation functions.  It starts with a thermal averaged N-particle correlation function:  </a:t>
            </a:r>
          </a:p>
        </p:txBody>
      </p:sp>
      <p:graphicFrame>
        <p:nvGraphicFramePr>
          <p:cNvPr id="15" name="Object 14">
            <a:extLst>
              <a:ext uri="{FF2B5EF4-FFF2-40B4-BE49-F238E27FC236}">
                <a16:creationId xmlns:a16="http://schemas.microsoft.com/office/drawing/2014/main" id="{22C34036-B0E0-4718-929E-A8D351CF94CB}"/>
              </a:ext>
            </a:extLst>
          </p:cNvPr>
          <p:cNvGraphicFramePr>
            <a:graphicFrameLocks noChangeAspect="1"/>
          </p:cNvGraphicFramePr>
          <p:nvPr>
            <p:extLst>
              <p:ext uri="{D42A27DB-BD31-4B8C-83A1-F6EECF244321}">
                <p14:modId xmlns:p14="http://schemas.microsoft.com/office/powerpoint/2010/main" val="3887652790"/>
              </p:ext>
            </p:extLst>
          </p:nvPr>
        </p:nvGraphicFramePr>
        <p:xfrm>
          <a:off x="364132" y="2969522"/>
          <a:ext cx="6513513" cy="347663"/>
        </p:xfrm>
        <a:graphic>
          <a:graphicData uri="http://schemas.openxmlformats.org/presentationml/2006/ole">
            <mc:AlternateContent xmlns:mc="http://schemas.openxmlformats.org/markup-compatibility/2006">
              <mc:Choice xmlns:v="urn:schemas-microsoft-com:vml" Requires="v">
                <p:oleObj name="Equation" r:id="rId3" imgW="4787640" imgH="253800" progId="Equation.DSMT4">
                  <p:embed/>
                </p:oleObj>
              </mc:Choice>
              <mc:Fallback>
                <p:oleObj name="Equation" r:id="rId3" imgW="4787640" imgH="253800" progId="Equation.DSMT4">
                  <p:embed/>
                  <p:pic>
                    <p:nvPicPr>
                      <p:cNvPr id="5" name="Object 4">
                        <a:extLst>
                          <a:ext uri="{FF2B5EF4-FFF2-40B4-BE49-F238E27FC236}">
                            <a16:creationId xmlns:a16="http://schemas.microsoft.com/office/drawing/2014/main" id="{5FA199D2-B582-4DF2-B476-D4A505D95B14}"/>
                          </a:ext>
                        </a:extLst>
                      </p:cNvPr>
                      <p:cNvPicPr>
                        <a:picLocks noChangeAspect="1" noChangeArrowheads="1"/>
                      </p:cNvPicPr>
                      <p:nvPr/>
                    </p:nvPicPr>
                    <p:blipFill>
                      <a:blip r:embed="rId4"/>
                      <a:srcRect/>
                      <a:stretch>
                        <a:fillRect/>
                      </a:stretch>
                    </p:blipFill>
                    <p:spPr bwMode="auto">
                      <a:xfrm>
                        <a:off x="364132" y="2969522"/>
                        <a:ext cx="6513513" cy="347663"/>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10C93DE8-4935-496B-BDA0-77563D41DF62}"/>
              </a:ext>
            </a:extLst>
          </p:cNvPr>
          <p:cNvSpPr txBox="1"/>
          <p:nvPr/>
        </p:nvSpPr>
        <p:spPr>
          <a:xfrm>
            <a:off x="296312" y="2515982"/>
            <a:ext cx="4153767" cy="338554"/>
          </a:xfrm>
          <a:prstGeom prst="rect">
            <a:avLst/>
          </a:prstGeom>
          <a:noFill/>
        </p:spPr>
        <p:txBody>
          <a:bodyPr wrap="square" rtlCol="0">
            <a:spAutoFit/>
          </a:bodyPr>
          <a:lstStyle/>
          <a:p>
            <a:r>
              <a:rPr lang="en-US" sz="1600"/>
              <a:t>at T = 0 (GS averaged correlation function)</a:t>
            </a:r>
          </a:p>
        </p:txBody>
      </p:sp>
      <p:graphicFrame>
        <p:nvGraphicFramePr>
          <p:cNvPr id="9" name="Object 8">
            <a:extLst>
              <a:ext uri="{FF2B5EF4-FFF2-40B4-BE49-F238E27FC236}">
                <a16:creationId xmlns:a16="http://schemas.microsoft.com/office/drawing/2014/main" id="{7EC5B829-7728-2ACE-B109-D52B25EF5675}"/>
              </a:ext>
            </a:extLst>
          </p:cNvPr>
          <p:cNvGraphicFramePr>
            <a:graphicFrameLocks noChangeAspect="1"/>
          </p:cNvGraphicFramePr>
          <p:nvPr>
            <p:extLst>
              <p:ext uri="{D42A27DB-BD31-4B8C-83A1-F6EECF244321}">
                <p14:modId xmlns:p14="http://schemas.microsoft.com/office/powerpoint/2010/main" val="930408711"/>
              </p:ext>
            </p:extLst>
          </p:nvPr>
        </p:nvGraphicFramePr>
        <p:xfrm>
          <a:off x="364132" y="1352241"/>
          <a:ext cx="7926427" cy="1069075"/>
        </p:xfrm>
        <a:graphic>
          <a:graphicData uri="http://schemas.openxmlformats.org/presentationml/2006/ole">
            <mc:AlternateContent xmlns:mc="http://schemas.openxmlformats.org/markup-compatibility/2006">
              <mc:Choice xmlns:v="urn:schemas-microsoft-com:vml" Requires="v">
                <p:oleObj name="Equation" r:id="rId5" imgW="6591240" imgH="888840" progId="Equation.DSMT4">
                  <p:embed/>
                </p:oleObj>
              </mc:Choice>
              <mc:Fallback>
                <p:oleObj name="Equation" r:id="rId5" imgW="6591240" imgH="888840" progId="Equation.DSMT4">
                  <p:embed/>
                  <p:pic>
                    <p:nvPicPr>
                      <p:cNvPr id="0" name=""/>
                      <p:cNvPicPr/>
                      <p:nvPr/>
                    </p:nvPicPr>
                    <p:blipFill>
                      <a:blip r:embed="rId6"/>
                      <a:stretch>
                        <a:fillRect/>
                      </a:stretch>
                    </p:blipFill>
                    <p:spPr>
                      <a:xfrm>
                        <a:off x="364132" y="1352241"/>
                        <a:ext cx="7926427" cy="1069075"/>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C606EEF4-51F6-1E77-78E8-B2E02B773191}"/>
              </a:ext>
            </a:extLst>
          </p:cNvPr>
          <p:cNvSpPr txBox="1"/>
          <p:nvPr/>
        </p:nvSpPr>
        <p:spPr>
          <a:xfrm>
            <a:off x="286152" y="3449227"/>
            <a:ext cx="4153767" cy="338554"/>
          </a:xfrm>
          <a:prstGeom prst="rect">
            <a:avLst/>
          </a:prstGeom>
          <a:noFill/>
        </p:spPr>
        <p:txBody>
          <a:bodyPr wrap="square" rtlCol="0">
            <a:spAutoFit/>
          </a:bodyPr>
          <a:lstStyle/>
          <a:p>
            <a:r>
              <a:rPr lang="en-US" sz="1600"/>
              <a:t>Expectations are calculated via:</a:t>
            </a:r>
          </a:p>
        </p:txBody>
      </p:sp>
      <p:graphicFrame>
        <p:nvGraphicFramePr>
          <p:cNvPr id="2" name="Object 1">
            <a:extLst>
              <a:ext uri="{FF2B5EF4-FFF2-40B4-BE49-F238E27FC236}">
                <a16:creationId xmlns:a16="http://schemas.microsoft.com/office/drawing/2014/main" id="{AFC8B936-B3AE-EA35-036D-8E27BB421474}"/>
              </a:ext>
            </a:extLst>
          </p:cNvPr>
          <p:cNvGraphicFramePr>
            <a:graphicFrameLocks noChangeAspect="1"/>
          </p:cNvGraphicFramePr>
          <p:nvPr>
            <p:extLst>
              <p:ext uri="{D42A27DB-BD31-4B8C-83A1-F6EECF244321}">
                <p14:modId xmlns:p14="http://schemas.microsoft.com/office/powerpoint/2010/main" val="4145911070"/>
              </p:ext>
            </p:extLst>
          </p:nvPr>
        </p:nvGraphicFramePr>
        <p:xfrm>
          <a:off x="343137" y="4014470"/>
          <a:ext cx="9278383" cy="2132486"/>
        </p:xfrm>
        <a:graphic>
          <a:graphicData uri="http://schemas.openxmlformats.org/presentationml/2006/ole">
            <mc:AlternateContent xmlns:mc="http://schemas.openxmlformats.org/markup-compatibility/2006">
              <mc:Choice xmlns:v="urn:schemas-microsoft-com:vml" Requires="v">
                <p:oleObj name="Equation" r:id="rId7" imgW="7289640" imgH="1676160" progId="Equation.DSMT4">
                  <p:embed/>
                </p:oleObj>
              </mc:Choice>
              <mc:Fallback>
                <p:oleObj name="Equation" r:id="rId7" imgW="7289640" imgH="1676160" progId="Equation.DSMT4">
                  <p:embed/>
                  <p:pic>
                    <p:nvPicPr>
                      <p:cNvPr id="0" name=""/>
                      <p:cNvPicPr/>
                      <p:nvPr/>
                    </p:nvPicPr>
                    <p:blipFill>
                      <a:blip r:embed="rId8"/>
                      <a:stretch>
                        <a:fillRect/>
                      </a:stretch>
                    </p:blipFill>
                    <p:spPr>
                      <a:xfrm>
                        <a:off x="343137" y="4014470"/>
                        <a:ext cx="9278383" cy="213248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970453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2371178" y="109120"/>
            <a:ext cx="8201572" cy="584775"/>
          </a:xfrm>
          <a:prstGeom prst="rect">
            <a:avLst/>
          </a:prstGeom>
          <a:noFill/>
        </p:spPr>
        <p:txBody>
          <a:bodyPr wrap="square" rtlCol="0">
            <a:spAutoFit/>
          </a:bodyPr>
          <a:lstStyle/>
          <a:p>
            <a:r>
              <a:rPr lang="en-US" sz="3200" b="1" u="sng"/>
              <a:t>Symmetrization of Angular Momentum States</a:t>
            </a:r>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EDC6DA0B-5C90-4692-BE0B-A88DB4B1F136}"/>
              </a:ext>
            </a:extLst>
          </p:cNvPr>
          <p:cNvSpPr txBox="1"/>
          <p:nvPr/>
        </p:nvSpPr>
        <p:spPr>
          <a:xfrm>
            <a:off x="250097" y="761676"/>
            <a:ext cx="9648047" cy="861774"/>
          </a:xfrm>
          <a:prstGeom prst="rect">
            <a:avLst/>
          </a:prstGeom>
          <a:noFill/>
        </p:spPr>
        <p:txBody>
          <a:bodyPr wrap="square" rtlCol="0">
            <a:spAutoFit/>
          </a:bodyPr>
          <a:lstStyle/>
          <a:p>
            <a:r>
              <a:rPr lang="en-US" b="1"/>
              <a:t>Angular Momentum</a:t>
            </a:r>
          </a:p>
          <a:p>
            <a:r>
              <a:rPr lang="en-US" sz="1600"/>
              <a:t>We’ll limit our consideration to two-particle eigenstates for simplicity.  Here we’ll find there are different possibilities, corresponding to the different combinations of operators: </a:t>
            </a:r>
            <a:endParaRPr lang="en-US"/>
          </a:p>
        </p:txBody>
      </p:sp>
      <p:graphicFrame>
        <p:nvGraphicFramePr>
          <p:cNvPr id="13" name="Object 12">
            <a:extLst>
              <a:ext uri="{FF2B5EF4-FFF2-40B4-BE49-F238E27FC236}">
                <a16:creationId xmlns:a16="http://schemas.microsoft.com/office/drawing/2014/main" id="{0903221F-321F-4C19-A8F7-10373D3A0EF6}"/>
              </a:ext>
            </a:extLst>
          </p:cNvPr>
          <p:cNvGraphicFramePr>
            <a:graphicFrameLocks noChangeAspect="1"/>
          </p:cNvGraphicFramePr>
          <p:nvPr>
            <p:extLst>
              <p:ext uri="{D42A27DB-BD31-4B8C-83A1-F6EECF244321}">
                <p14:modId xmlns:p14="http://schemas.microsoft.com/office/powerpoint/2010/main" val="3242929518"/>
              </p:ext>
            </p:extLst>
          </p:nvPr>
        </p:nvGraphicFramePr>
        <p:xfrm>
          <a:off x="313007" y="1723323"/>
          <a:ext cx="5778500" cy="363538"/>
        </p:xfrm>
        <a:graphic>
          <a:graphicData uri="http://schemas.openxmlformats.org/presentationml/2006/ole">
            <mc:AlternateContent xmlns:mc="http://schemas.openxmlformats.org/markup-compatibility/2006">
              <mc:Choice xmlns:v="urn:schemas-microsoft-com:vml" Requires="v">
                <p:oleObj name="Equation" r:id="rId2" imgW="3873240" imgH="241200" progId="Equation.DSMT4">
                  <p:embed/>
                </p:oleObj>
              </mc:Choice>
              <mc:Fallback>
                <p:oleObj name="Equation" r:id="rId2" imgW="3873240" imgH="241200" progId="Equation.DSMT4">
                  <p:embed/>
                  <p:pic>
                    <p:nvPicPr>
                      <p:cNvPr id="0" name="Object 9"/>
                      <p:cNvPicPr>
                        <a:picLocks noChangeAspect="1" noChangeArrowheads="1"/>
                      </p:cNvPicPr>
                      <p:nvPr/>
                    </p:nvPicPr>
                    <p:blipFill>
                      <a:blip r:embed="rId3"/>
                      <a:srcRect/>
                      <a:stretch>
                        <a:fillRect/>
                      </a:stretch>
                    </p:blipFill>
                    <p:spPr bwMode="auto">
                      <a:xfrm>
                        <a:off x="313007" y="1723323"/>
                        <a:ext cx="5778500" cy="363538"/>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19D7A928-CE72-4B70-A1BA-E6C5868A5E96}"/>
              </a:ext>
            </a:extLst>
          </p:cNvPr>
          <p:cNvSpPr txBox="1"/>
          <p:nvPr/>
        </p:nvSpPr>
        <p:spPr>
          <a:xfrm>
            <a:off x="250097" y="2249175"/>
            <a:ext cx="7654660" cy="338554"/>
          </a:xfrm>
          <a:prstGeom prst="rect">
            <a:avLst/>
          </a:prstGeom>
          <a:noFill/>
        </p:spPr>
        <p:txBody>
          <a:bodyPr wrap="none" rtlCol="0">
            <a:spAutoFit/>
          </a:bodyPr>
          <a:lstStyle/>
          <a:p>
            <a:r>
              <a:rPr lang="en-US" sz="1600"/>
              <a:t>that we choose to simultaneously diagonalize.  We will always, for what it’s worth, choose:</a:t>
            </a:r>
            <a:endParaRPr lang="en-US"/>
          </a:p>
        </p:txBody>
      </p:sp>
      <p:graphicFrame>
        <p:nvGraphicFramePr>
          <p:cNvPr id="25" name="Object 24">
            <a:extLst>
              <a:ext uri="{FF2B5EF4-FFF2-40B4-BE49-F238E27FC236}">
                <a16:creationId xmlns:a16="http://schemas.microsoft.com/office/drawing/2014/main" id="{F96FEE99-1D4E-4B51-B731-F048B982C5B7}"/>
              </a:ext>
            </a:extLst>
          </p:cNvPr>
          <p:cNvGraphicFramePr>
            <a:graphicFrameLocks noChangeAspect="1"/>
          </p:cNvGraphicFramePr>
          <p:nvPr>
            <p:extLst>
              <p:ext uri="{D42A27DB-BD31-4B8C-83A1-F6EECF244321}">
                <p14:modId xmlns:p14="http://schemas.microsoft.com/office/powerpoint/2010/main" val="1015058295"/>
              </p:ext>
            </p:extLst>
          </p:nvPr>
        </p:nvGraphicFramePr>
        <p:xfrm>
          <a:off x="355600" y="2657475"/>
          <a:ext cx="1117600" cy="363538"/>
        </p:xfrm>
        <a:graphic>
          <a:graphicData uri="http://schemas.openxmlformats.org/presentationml/2006/ole">
            <mc:AlternateContent xmlns:mc="http://schemas.openxmlformats.org/markup-compatibility/2006">
              <mc:Choice xmlns:v="urn:schemas-microsoft-com:vml" Requires="v">
                <p:oleObj name="Equation" r:id="rId4" imgW="749160" imgH="241200" progId="Equation.DSMT4">
                  <p:embed/>
                </p:oleObj>
              </mc:Choice>
              <mc:Fallback>
                <p:oleObj name="Equation" r:id="rId4" imgW="749160" imgH="241200" progId="Equation.DSMT4">
                  <p:embed/>
                  <p:pic>
                    <p:nvPicPr>
                      <p:cNvPr id="13" name="Object 12">
                        <a:extLst>
                          <a:ext uri="{FF2B5EF4-FFF2-40B4-BE49-F238E27FC236}">
                            <a16:creationId xmlns:a16="http://schemas.microsoft.com/office/drawing/2014/main" id="{0903221F-321F-4C19-A8F7-10373D3A0EF6}"/>
                          </a:ext>
                        </a:extLst>
                      </p:cNvPr>
                      <p:cNvPicPr>
                        <a:picLocks noChangeAspect="1" noChangeArrowheads="1"/>
                      </p:cNvPicPr>
                      <p:nvPr/>
                    </p:nvPicPr>
                    <p:blipFill>
                      <a:blip r:embed="rId5"/>
                      <a:srcRect/>
                      <a:stretch>
                        <a:fillRect/>
                      </a:stretch>
                    </p:blipFill>
                    <p:spPr bwMode="auto">
                      <a:xfrm>
                        <a:off x="355600" y="2657475"/>
                        <a:ext cx="1117600" cy="363538"/>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CFF1E129-3943-448A-8ED6-210F82FFB37A}"/>
              </a:ext>
            </a:extLst>
          </p:cNvPr>
          <p:cNvSpPr txBox="1"/>
          <p:nvPr/>
        </p:nvSpPr>
        <p:spPr>
          <a:xfrm>
            <a:off x="250097" y="3129929"/>
            <a:ext cx="9740209" cy="584775"/>
          </a:xfrm>
          <a:prstGeom prst="rect">
            <a:avLst/>
          </a:prstGeom>
          <a:noFill/>
        </p:spPr>
        <p:txBody>
          <a:bodyPr wrap="square" rtlCol="0">
            <a:spAutoFit/>
          </a:bodyPr>
          <a:lstStyle/>
          <a:p>
            <a:r>
              <a:rPr lang="en-US" sz="1600"/>
              <a:t>and so the quantum numbers associated with these operators will be implicit, and left off.  So that leaves us with conventionally four choices for the remaining set of operators:</a:t>
            </a:r>
            <a:endParaRPr lang="en-US"/>
          </a:p>
        </p:txBody>
      </p:sp>
      <p:graphicFrame>
        <p:nvGraphicFramePr>
          <p:cNvPr id="27" name="Object 26">
            <a:extLst>
              <a:ext uri="{FF2B5EF4-FFF2-40B4-BE49-F238E27FC236}">
                <a16:creationId xmlns:a16="http://schemas.microsoft.com/office/drawing/2014/main" id="{93F60747-DB47-46F2-951F-292B1136B757}"/>
              </a:ext>
            </a:extLst>
          </p:cNvPr>
          <p:cNvGraphicFramePr>
            <a:graphicFrameLocks noChangeAspect="1"/>
          </p:cNvGraphicFramePr>
          <p:nvPr>
            <p:extLst>
              <p:ext uri="{D42A27DB-BD31-4B8C-83A1-F6EECF244321}">
                <p14:modId xmlns:p14="http://schemas.microsoft.com/office/powerpoint/2010/main" val="3721494340"/>
              </p:ext>
            </p:extLst>
          </p:nvPr>
        </p:nvGraphicFramePr>
        <p:xfrm>
          <a:off x="313007" y="3811980"/>
          <a:ext cx="4565651" cy="363537"/>
        </p:xfrm>
        <a:graphic>
          <a:graphicData uri="http://schemas.openxmlformats.org/presentationml/2006/ole">
            <mc:AlternateContent xmlns:mc="http://schemas.openxmlformats.org/markup-compatibility/2006">
              <mc:Choice xmlns:v="urn:schemas-microsoft-com:vml" Requires="v">
                <p:oleObj name="Equation" r:id="rId6" imgW="3060360" imgH="241200" progId="Equation.DSMT4">
                  <p:embed/>
                </p:oleObj>
              </mc:Choice>
              <mc:Fallback>
                <p:oleObj name="Equation" r:id="rId6" imgW="3060360" imgH="241200" progId="Equation.DSMT4">
                  <p:embed/>
                  <p:pic>
                    <p:nvPicPr>
                      <p:cNvPr id="13" name="Object 12">
                        <a:extLst>
                          <a:ext uri="{FF2B5EF4-FFF2-40B4-BE49-F238E27FC236}">
                            <a16:creationId xmlns:a16="http://schemas.microsoft.com/office/drawing/2014/main" id="{0903221F-321F-4C19-A8F7-10373D3A0EF6}"/>
                          </a:ext>
                        </a:extLst>
                      </p:cNvPr>
                      <p:cNvPicPr>
                        <a:picLocks noChangeAspect="1" noChangeArrowheads="1"/>
                      </p:cNvPicPr>
                      <p:nvPr/>
                    </p:nvPicPr>
                    <p:blipFill>
                      <a:blip r:embed="rId7"/>
                      <a:srcRect/>
                      <a:stretch>
                        <a:fillRect/>
                      </a:stretch>
                    </p:blipFill>
                    <p:spPr bwMode="auto">
                      <a:xfrm>
                        <a:off x="313007" y="3811980"/>
                        <a:ext cx="4565651" cy="363537"/>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BB7295DB-4FDF-4FF9-A145-3B72140A8861}"/>
              </a:ext>
            </a:extLst>
          </p:cNvPr>
          <p:cNvSpPr txBox="1"/>
          <p:nvPr/>
        </p:nvSpPr>
        <p:spPr>
          <a:xfrm>
            <a:off x="250097" y="4333197"/>
            <a:ext cx="2658292" cy="338554"/>
          </a:xfrm>
          <a:prstGeom prst="rect">
            <a:avLst/>
          </a:prstGeom>
          <a:noFill/>
        </p:spPr>
        <p:txBody>
          <a:bodyPr wrap="none" rtlCol="0">
            <a:spAutoFit/>
          </a:bodyPr>
          <a:lstStyle/>
          <a:p>
            <a:r>
              <a:rPr lang="en-US" sz="1600"/>
              <a:t>The conventional options are:</a:t>
            </a:r>
            <a:endParaRPr lang="en-US"/>
          </a:p>
        </p:txBody>
      </p:sp>
      <p:sp>
        <p:nvSpPr>
          <p:cNvPr id="29" name="TextBox 28">
            <a:extLst>
              <a:ext uri="{FF2B5EF4-FFF2-40B4-BE49-F238E27FC236}">
                <a16:creationId xmlns:a16="http://schemas.microsoft.com/office/drawing/2014/main" id="{6B3D8765-3510-4BE9-9A0F-4F3050D76F92}"/>
              </a:ext>
            </a:extLst>
          </p:cNvPr>
          <p:cNvSpPr txBox="1"/>
          <p:nvPr/>
        </p:nvSpPr>
        <p:spPr>
          <a:xfrm>
            <a:off x="250097" y="4717571"/>
            <a:ext cx="2696316" cy="338554"/>
          </a:xfrm>
          <a:prstGeom prst="rect">
            <a:avLst/>
          </a:prstGeom>
          <a:noFill/>
        </p:spPr>
        <p:txBody>
          <a:bodyPr wrap="none" rtlCol="0">
            <a:spAutoFit/>
          </a:bodyPr>
          <a:lstStyle/>
          <a:p>
            <a:r>
              <a:rPr lang="en-US" sz="1600" b="1"/>
              <a:t>Uncoupled representation (1)</a:t>
            </a:r>
            <a:endParaRPr lang="en-US" b="1"/>
          </a:p>
        </p:txBody>
      </p:sp>
      <p:sp>
        <p:nvSpPr>
          <p:cNvPr id="30" name="TextBox 29">
            <a:extLst>
              <a:ext uri="{FF2B5EF4-FFF2-40B4-BE49-F238E27FC236}">
                <a16:creationId xmlns:a16="http://schemas.microsoft.com/office/drawing/2014/main" id="{108C9991-9C81-48F7-876C-4B129C38D099}"/>
              </a:ext>
            </a:extLst>
          </p:cNvPr>
          <p:cNvSpPr txBox="1"/>
          <p:nvPr/>
        </p:nvSpPr>
        <p:spPr>
          <a:xfrm>
            <a:off x="3165096" y="4726445"/>
            <a:ext cx="2696316" cy="338554"/>
          </a:xfrm>
          <a:prstGeom prst="rect">
            <a:avLst/>
          </a:prstGeom>
          <a:noFill/>
        </p:spPr>
        <p:txBody>
          <a:bodyPr wrap="none" rtlCol="0">
            <a:spAutoFit/>
          </a:bodyPr>
          <a:lstStyle/>
          <a:p>
            <a:r>
              <a:rPr lang="en-US" sz="1600" b="1"/>
              <a:t>Uncoupled representation (2)</a:t>
            </a:r>
            <a:endParaRPr lang="en-US" b="1"/>
          </a:p>
        </p:txBody>
      </p:sp>
      <p:sp>
        <p:nvSpPr>
          <p:cNvPr id="31" name="TextBox 30">
            <a:extLst>
              <a:ext uri="{FF2B5EF4-FFF2-40B4-BE49-F238E27FC236}">
                <a16:creationId xmlns:a16="http://schemas.microsoft.com/office/drawing/2014/main" id="{80FC5209-E7FF-4D69-B93B-267AD2C85F7B}"/>
              </a:ext>
            </a:extLst>
          </p:cNvPr>
          <p:cNvSpPr txBox="1"/>
          <p:nvPr/>
        </p:nvSpPr>
        <p:spPr>
          <a:xfrm>
            <a:off x="5901343" y="4715530"/>
            <a:ext cx="2451056" cy="338554"/>
          </a:xfrm>
          <a:prstGeom prst="rect">
            <a:avLst/>
          </a:prstGeom>
          <a:noFill/>
        </p:spPr>
        <p:txBody>
          <a:bodyPr wrap="none" rtlCol="0">
            <a:spAutoFit/>
          </a:bodyPr>
          <a:lstStyle/>
          <a:p>
            <a:r>
              <a:rPr lang="en-US" sz="1600" b="1"/>
              <a:t>Coupled representation (2)</a:t>
            </a:r>
            <a:endParaRPr lang="en-US" b="1"/>
          </a:p>
        </p:txBody>
      </p:sp>
      <p:sp>
        <p:nvSpPr>
          <p:cNvPr id="32" name="TextBox 31">
            <a:extLst>
              <a:ext uri="{FF2B5EF4-FFF2-40B4-BE49-F238E27FC236}">
                <a16:creationId xmlns:a16="http://schemas.microsoft.com/office/drawing/2014/main" id="{05255313-D3AA-40F6-8F91-172179BBDE73}"/>
              </a:ext>
            </a:extLst>
          </p:cNvPr>
          <p:cNvSpPr txBox="1"/>
          <p:nvPr/>
        </p:nvSpPr>
        <p:spPr>
          <a:xfrm>
            <a:off x="9042543" y="4715530"/>
            <a:ext cx="2451056" cy="338554"/>
          </a:xfrm>
          <a:prstGeom prst="rect">
            <a:avLst/>
          </a:prstGeom>
          <a:noFill/>
        </p:spPr>
        <p:txBody>
          <a:bodyPr wrap="none" rtlCol="0">
            <a:spAutoFit/>
          </a:bodyPr>
          <a:lstStyle/>
          <a:p>
            <a:r>
              <a:rPr lang="en-US" sz="1600" b="1"/>
              <a:t>Coupled representation (3)</a:t>
            </a:r>
            <a:endParaRPr lang="en-US" b="1"/>
          </a:p>
        </p:txBody>
      </p:sp>
      <p:graphicFrame>
        <p:nvGraphicFramePr>
          <p:cNvPr id="33" name="Object 32">
            <a:extLst>
              <a:ext uri="{FF2B5EF4-FFF2-40B4-BE49-F238E27FC236}">
                <a16:creationId xmlns:a16="http://schemas.microsoft.com/office/drawing/2014/main" id="{22BBB4E1-1867-4CD0-8DEA-11E95AC31A18}"/>
              </a:ext>
            </a:extLst>
          </p:cNvPr>
          <p:cNvGraphicFramePr>
            <a:graphicFrameLocks noChangeAspect="1"/>
          </p:cNvGraphicFramePr>
          <p:nvPr>
            <p:extLst>
              <p:ext uri="{D42A27DB-BD31-4B8C-83A1-F6EECF244321}">
                <p14:modId xmlns:p14="http://schemas.microsoft.com/office/powerpoint/2010/main" val="1261132095"/>
              </p:ext>
            </p:extLst>
          </p:nvPr>
        </p:nvGraphicFramePr>
        <p:xfrm>
          <a:off x="332828" y="5416293"/>
          <a:ext cx="1876425" cy="727075"/>
        </p:xfrm>
        <a:graphic>
          <a:graphicData uri="http://schemas.openxmlformats.org/presentationml/2006/ole">
            <mc:AlternateContent xmlns:mc="http://schemas.openxmlformats.org/markup-compatibility/2006">
              <mc:Choice xmlns:v="urn:schemas-microsoft-com:vml" Requires="v">
                <p:oleObj name="Equation" r:id="rId8" imgW="1257120" imgH="482400" progId="Equation.DSMT4">
                  <p:embed/>
                </p:oleObj>
              </mc:Choice>
              <mc:Fallback>
                <p:oleObj name="Equation" r:id="rId8" imgW="1257120" imgH="48240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9"/>
                      <a:srcRect/>
                      <a:stretch>
                        <a:fillRect/>
                      </a:stretch>
                    </p:blipFill>
                    <p:spPr bwMode="auto">
                      <a:xfrm>
                        <a:off x="332828" y="5416293"/>
                        <a:ext cx="1876425" cy="727075"/>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31FD511E-45D4-4856-9A06-B10248BDB61D}"/>
              </a:ext>
            </a:extLst>
          </p:cNvPr>
          <p:cNvGraphicFramePr>
            <a:graphicFrameLocks noChangeAspect="1"/>
          </p:cNvGraphicFramePr>
          <p:nvPr>
            <p:extLst>
              <p:ext uri="{D42A27DB-BD31-4B8C-83A1-F6EECF244321}">
                <p14:modId xmlns:p14="http://schemas.microsoft.com/office/powerpoint/2010/main" val="3262891314"/>
              </p:ext>
            </p:extLst>
          </p:nvPr>
        </p:nvGraphicFramePr>
        <p:xfrm>
          <a:off x="3233671" y="5384030"/>
          <a:ext cx="1687512" cy="803275"/>
        </p:xfrm>
        <a:graphic>
          <a:graphicData uri="http://schemas.openxmlformats.org/presentationml/2006/ole">
            <mc:AlternateContent xmlns:mc="http://schemas.openxmlformats.org/markup-compatibility/2006">
              <mc:Choice xmlns:v="urn:schemas-microsoft-com:vml" Requires="v">
                <p:oleObj name="Equation" r:id="rId10" imgW="1130040" imgH="533160" progId="Equation.DSMT4">
                  <p:embed/>
                </p:oleObj>
              </mc:Choice>
              <mc:Fallback>
                <p:oleObj name="Equation" r:id="rId10" imgW="113004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1"/>
                      <a:srcRect/>
                      <a:stretch>
                        <a:fillRect/>
                      </a:stretch>
                    </p:blipFill>
                    <p:spPr bwMode="auto">
                      <a:xfrm>
                        <a:off x="3233671" y="5384030"/>
                        <a:ext cx="1687512" cy="803275"/>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081535F4-291A-4113-84C8-15B5E46DF3F8}"/>
              </a:ext>
            </a:extLst>
          </p:cNvPr>
          <p:cNvGraphicFramePr>
            <a:graphicFrameLocks noChangeAspect="1"/>
          </p:cNvGraphicFramePr>
          <p:nvPr>
            <p:extLst>
              <p:ext uri="{D42A27DB-BD31-4B8C-83A1-F6EECF244321}">
                <p14:modId xmlns:p14="http://schemas.microsoft.com/office/powerpoint/2010/main" val="1040071841"/>
              </p:ext>
            </p:extLst>
          </p:nvPr>
        </p:nvGraphicFramePr>
        <p:xfrm>
          <a:off x="6020675" y="5416293"/>
          <a:ext cx="1538893" cy="767715"/>
        </p:xfrm>
        <a:graphic>
          <a:graphicData uri="http://schemas.openxmlformats.org/presentationml/2006/ole">
            <mc:AlternateContent xmlns:mc="http://schemas.openxmlformats.org/markup-compatibility/2006">
              <mc:Choice xmlns:v="urn:schemas-microsoft-com:vml" Requires="v">
                <p:oleObj name="Equation" r:id="rId12" imgW="1419480" imgH="700462" progId="Equation.DSMT4">
                  <p:embed/>
                </p:oleObj>
              </mc:Choice>
              <mc:Fallback>
                <p:oleObj name="Equation" r:id="rId12" imgW="1419480" imgH="700462"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3"/>
                      <a:srcRect/>
                      <a:stretch>
                        <a:fillRect/>
                      </a:stretch>
                    </p:blipFill>
                    <p:spPr bwMode="auto">
                      <a:xfrm>
                        <a:off x="6020675" y="5416293"/>
                        <a:ext cx="1538893" cy="767715"/>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66EEB74E-7B34-41C5-AA00-993140FBCCF9}"/>
              </a:ext>
            </a:extLst>
          </p:cNvPr>
          <p:cNvGraphicFramePr>
            <a:graphicFrameLocks noChangeAspect="1"/>
          </p:cNvGraphicFramePr>
          <p:nvPr>
            <p:extLst>
              <p:ext uri="{D42A27DB-BD31-4B8C-83A1-F6EECF244321}">
                <p14:modId xmlns:p14="http://schemas.microsoft.com/office/powerpoint/2010/main" val="4172277889"/>
              </p:ext>
            </p:extLst>
          </p:nvPr>
        </p:nvGraphicFramePr>
        <p:xfrm>
          <a:off x="9213850" y="5380038"/>
          <a:ext cx="1609725" cy="803275"/>
        </p:xfrm>
        <a:graphic>
          <a:graphicData uri="http://schemas.openxmlformats.org/presentationml/2006/ole">
            <mc:AlternateContent xmlns:mc="http://schemas.openxmlformats.org/markup-compatibility/2006">
              <mc:Choice xmlns:v="urn:schemas-microsoft-com:vml" Requires="v">
                <p:oleObj name="Equation" r:id="rId14" imgW="1079280" imgH="533160" progId="Equation.DSMT4">
                  <p:embed/>
                </p:oleObj>
              </mc:Choice>
              <mc:Fallback>
                <p:oleObj name="Equation" r:id="rId14" imgW="107928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5"/>
                      <a:srcRect/>
                      <a:stretch>
                        <a:fillRect/>
                      </a:stretch>
                    </p:blipFill>
                    <p:spPr bwMode="auto">
                      <a:xfrm>
                        <a:off x="9213850" y="5380038"/>
                        <a:ext cx="1609725" cy="803275"/>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607F27E3-76ED-441D-8DC4-3A537116934F}"/>
              </a:ext>
            </a:extLst>
          </p:cNvPr>
          <p:cNvSpPr txBox="1"/>
          <p:nvPr/>
        </p:nvSpPr>
        <p:spPr>
          <a:xfrm>
            <a:off x="9065287" y="4984368"/>
            <a:ext cx="3110082" cy="338554"/>
          </a:xfrm>
          <a:prstGeom prst="rect">
            <a:avLst/>
          </a:prstGeom>
          <a:noFill/>
        </p:spPr>
        <p:txBody>
          <a:bodyPr wrap="square" rtlCol="0">
            <a:spAutoFit/>
          </a:bodyPr>
          <a:lstStyle/>
          <a:p>
            <a:r>
              <a:rPr lang="en-US" sz="1600"/>
              <a:t>Known as the j-j coupling scheme.</a:t>
            </a:r>
            <a:endParaRPr lang="en-US"/>
          </a:p>
        </p:txBody>
      </p:sp>
      <p:sp>
        <p:nvSpPr>
          <p:cNvPr id="38" name="TextBox 37">
            <a:extLst>
              <a:ext uri="{FF2B5EF4-FFF2-40B4-BE49-F238E27FC236}">
                <a16:creationId xmlns:a16="http://schemas.microsoft.com/office/drawing/2014/main" id="{285E680F-64DE-468E-86B8-AC4CC28B7A19}"/>
              </a:ext>
            </a:extLst>
          </p:cNvPr>
          <p:cNvSpPr txBox="1"/>
          <p:nvPr/>
        </p:nvSpPr>
        <p:spPr>
          <a:xfrm>
            <a:off x="5898855" y="4961833"/>
            <a:ext cx="3110082" cy="338554"/>
          </a:xfrm>
          <a:prstGeom prst="rect">
            <a:avLst/>
          </a:prstGeom>
          <a:noFill/>
        </p:spPr>
        <p:txBody>
          <a:bodyPr wrap="square" rtlCol="0">
            <a:spAutoFit/>
          </a:bodyPr>
          <a:lstStyle/>
          <a:p>
            <a:r>
              <a:rPr lang="en-US" sz="1600"/>
              <a:t>Known as the LS coupling scheme.</a:t>
            </a:r>
            <a:endParaRPr lang="en-US"/>
          </a:p>
        </p:txBody>
      </p:sp>
      <p:sp>
        <p:nvSpPr>
          <p:cNvPr id="5" name="TextBox 4">
            <a:extLst>
              <a:ext uri="{FF2B5EF4-FFF2-40B4-BE49-F238E27FC236}">
                <a16:creationId xmlns:a16="http://schemas.microsoft.com/office/drawing/2014/main" id="{29D85FDE-349F-80C6-9A0B-C21E8B0604E5}"/>
              </a:ext>
            </a:extLst>
          </p:cNvPr>
          <p:cNvSpPr txBox="1"/>
          <p:nvPr/>
        </p:nvSpPr>
        <p:spPr>
          <a:xfrm>
            <a:off x="7728711" y="3671038"/>
            <a:ext cx="2131726" cy="830997"/>
          </a:xfrm>
          <a:prstGeom prst="rect">
            <a:avLst/>
          </a:prstGeom>
          <a:noFill/>
        </p:spPr>
        <p:txBody>
          <a:bodyPr wrap="square" rtlCol="0">
            <a:spAutoFit/>
          </a:bodyPr>
          <a:lstStyle/>
          <a:p>
            <a:r>
              <a:rPr lang="en-US" sz="1600"/>
              <a:t>[there’s a 1</a:t>
            </a:r>
            <a:r>
              <a:rPr lang="en-US" sz="1600" baseline="30000"/>
              <a:t>st</a:t>
            </a:r>
            <a:r>
              <a:rPr lang="en-US" sz="1600"/>
              <a:t> coupled representation from notes that I’m eliding]</a:t>
            </a:r>
          </a:p>
        </p:txBody>
      </p:sp>
      <mc:AlternateContent xmlns:mc="http://schemas.openxmlformats.org/markup-compatibility/2006" xmlns:p14="http://schemas.microsoft.com/office/powerpoint/2010/main">
        <mc:Choice Requires="p14">
          <p:contentPart p14:bwMode="auto" r:id="rId16">
            <p14:nvContentPartPr>
              <p14:cNvPr id="7" name="Ink 6">
                <a:extLst>
                  <a:ext uri="{FF2B5EF4-FFF2-40B4-BE49-F238E27FC236}">
                    <a16:creationId xmlns:a16="http://schemas.microsoft.com/office/drawing/2014/main" id="{E77E1181-8538-9B69-FD8F-73A9A11B361E}"/>
                  </a:ext>
                </a:extLst>
              </p14:cNvPr>
              <p14:cNvContentPartPr/>
              <p14:nvPr/>
            </p14:nvContentPartPr>
            <p14:xfrm>
              <a:off x="7630400" y="4542160"/>
              <a:ext cx="1936800" cy="185040"/>
            </p14:xfrm>
          </p:contentPart>
        </mc:Choice>
        <mc:Fallback xmlns="">
          <p:pic>
            <p:nvPicPr>
              <p:cNvPr id="7" name="Ink 6">
                <a:extLst>
                  <a:ext uri="{FF2B5EF4-FFF2-40B4-BE49-F238E27FC236}">
                    <a16:creationId xmlns:a16="http://schemas.microsoft.com/office/drawing/2014/main" id="{E77E1181-8538-9B69-FD8F-73A9A11B361E}"/>
                  </a:ext>
                </a:extLst>
              </p:cNvPr>
              <p:cNvPicPr/>
              <p:nvPr/>
            </p:nvPicPr>
            <p:blipFill>
              <a:blip r:embed="rId17"/>
              <a:stretch>
                <a:fillRect/>
              </a:stretch>
            </p:blipFill>
            <p:spPr>
              <a:xfrm>
                <a:off x="7624280" y="4536040"/>
                <a:ext cx="1949040" cy="1972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8" name="Ink 7">
                <a:extLst>
                  <a:ext uri="{FF2B5EF4-FFF2-40B4-BE49-F238E27FC236}">
                    <a16:creationId xmlns:a16="http://schemas.microsoft.com/office/drawing/2014/main" id="{348D1DD1-6B1A-3C2C-AF8F-0B2A27086A88}"/>
                  </a:ext>
                </a:extLst>
              </p14:cNvPr>
              <p14:cNvContentPartPr/>
              <p14:nvPr/>
            </p14:nvContentPartPr>
            <p14:xfrm flipV="1">
              <a:off x="7530894" y="6214699"/>
              <a:ext cx="2245680" cy="202941"/>
            </p14:xfrm>
          </p:contentPart>
        </mc:Choice>
        <mc:Fallback xmlns="">
          <p:pic>
            <p:nvPicPr>
              <p:cNvPr id="8" name="Ink 7">
                <a:extLst>
                  <a:ext uri="{FF2B5EF4-FFF2-40B4-BE49-F238E27FC236}">
                    <a16:creationId xmlns:a16="http://schemas.microsoft.com/office/drawing/2014/main" id="{348D1DD1-6B1A-3C2C-AF8F-0B2A27086A88}"/>
                  </a:ext>
                </a:extLst>
              </p:cNvPr>
              <p:cNvPicPr/>
              <p:nvPr/>
            </p:nvPicPr>
            <p:blipFill>
              <a:blip r:embed="rId19"/>
              <a:stretch>
                <a:fillRect/>
              </a:stretch>
            </p:blipFill>
            <p:spPr>
              <a:xfrm flipV="1">
                <a:off x="7524774" y="6208582"/>
                <a:ext cx="2257920" cy="215175"/>
              </a:xfrm>
              <a:prstGeom prst="rect">
                <a:avLst/>
              </a:prstGeom>
            </p:spPr>
          </p:pic>
        </mc:Fallback>
      </mc:AlternateContent>
      <p:sp>
        <p:nvSpPr>
          <p:cNvPr id="9" name="TextBox 8">
            <a:extLst>
              <a:ext uri="{FF2B5EF4-FFF2-40B4-BE49-F238E27FC236}">
                <a16:creationId xmlns:a16="http://schemas.microsoft.com/office/drawing/2014/main" id="{FBB58D26-52EB-9EA7-CFE1-A10071A8F760}"/>
              </a:ext>
            </a:extLst>
          </p:cNvPr>
          <p:cNvSpPr txBox="1"/>
          <p:nvPr/>
        </p:nvSpPr>
        <p:spPr>
          <a:xfrm>
            <a:off x="7560763" y="6437609"/>
            <a:ext cx="2076073" cy="338554"/>
          </a:xfrm>
          <a:prstGeom prst="rect">
            <a:avLst/>
          </a:prstGeom>
          <a:noFill/>
        </p:spPr>
        <p:txBody>
          <a:bodyPr wrap="square" rtlCol="0">
            <a:spAutoFit/>
          </a:bodyPr>
          <a:lstStyle/>
          <a:p>
            <a:r>
              <a:rPr lang="en-US" sz="1600"/>
              <a:t>note both give j</a:t>
            </a:r>
            <a:r>
              <a:rPr lang="en-US" sz="1600" baseline="-25000"/>
              <a:t>T</a:t>
            </a:r>
            <a:r>
              <a:rPr lang="en-US" sz="1600"/>
              <a:t>m</a:t>
            </a:r>
            <a:r>
              <a:rPr lang="en-US" sz="1600" baseline="-25000"/>
              <a:t>jT</a:t>
            </a:r>
            <a:r>
              <a:rPr lang="en-US" sz="1600"/>
              <a:t>.  </a:t>
            </a:r>
          </a:p>
        </p:txBody>
      </p:sp>
    </p:spTree>
    <p:extLst>
      <p:ext uri="{BB962C8B-B14F-4D97-AF65-F5344CB8AC3E}">
        <p14:creationId xmlns:p14="http://schemas.microsoft.com/office/powerpoint/2010/main" val="30868290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183609-D3BD-207C-FBE5-42F469FFF9A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D143BAF-57A3-3E51-AD00-D3DAFD550D9F}"/>
              </a:ext>
            </a:extLst>
          </p:cNvPr>
          <p:cNvSpPr txBox="1"/>
          <p:nvPr/>
        </p:nvSpPr>
        <p:spPr>
          <a:xfrm>
            <a:off x="3883844" y="122546"/>
            <a:ext cx="4861949" cy="584775"/>
          </a:xfrm>
          <a:prstGeom prst="rect">
            <a:avLst/>
          </a:prstGeom>
          <a:noFill/>
        </p:spPr>
        <p:txBody>
          <a:bodyPr wrap="square" rtlCol="0">
            <a:spAutoFit/>
          </a:bodyPr>
          <a:lstStyle/>
          <a:p>
            <a:r>
              <a:rPr lang="en-US" sz="3200" b="1" u="sng"/>
              <a:t>Many Body Correlations</a:t>
            </a:r>
          </a:p>
        </p:txBody>
      </p:sp>
      <p:sp>
        <p:nvSpPr>
          <p:cNvPr id="19" name="TextBox 18">
            <a:extLst>
              <a:ext uri="{FF2B5EF4-FFF2-40B4-BE49-F238E27FC236}">
                <a16:creationId xmlns:a16="http://schemas.microsoft.com/office/drawing/2014/main" id="{36335038-E73F-ECAB-0802-EFDAA5790DAC}"/>
              </a:ext>
            </a:extLst>
          </p:cNvPr>
          <p:cNvSpPr txBox="1"/>
          <p:nvPr/>
        </p:nvSpPr>
        <p:spPr>
          <a:xfrm>
            <a:off x="303172" y="1116272"/>
            <a:ext cx="9663788" cy="584775"/>
          </a:xfrm>
          <a:prstGeom prst="rect">
            <a:avLst/>
          </a:prstGeom>
          <a:noFill/>
        </p:spPr>
        <p:txBody>
          <a:bodyPr wrap="square" rtlCol="0">
            <a:spAutoFit/>
          </a:bodyPr>
          <a:lstStyle/>
          <a:p>
            <a:r>
              <a:rPr lang="en-US" sz="1600"/>
              <a:t>We can define single particle correlation function, as well as the single and double particle pdf’s (latter form presumes indistinguishability).  These can also be put in terms of creation/annihilation operator correlations.  </a:t>
            </a:r>
          </a:p>
        </p:txBody>
      </p:sp>
      <p:graphicFrame>
        <p:nvGraphicFramePr>
          <p:cNvPr id="13" name="Object 12">
            <a:extLst>
              <a:ext uri="{FF2B5EF4-FFF2-40B4-BE49-F238E27FC236}">
                <a16:creationId xmlns:a16="http://schemas.microsoft.com/office/drawing/2014/main" id="{6E5D7FBE-5E20-C2F2-7984-BEC10CE3D011}"/>
              </a:ext>
            </a:extLst>
          </p:cNvPr>
          <p:cNvGraphicFramePr>
            <a:graphicFrameLocks noChangeAspect="1"/>
          </p:cNvGraphicFramePr>
          <p:nvPr>
            <p:extLst>
              <p:ext uri="{D42A27DB-BD31-4B8C-83A1-F6EECF244321}">
                <p14:modId xmlns:p14="http://schemas.microsoft.com/office/powerpoint/2010/main" val="3147407935"/>
              </p:ext>
            </p:extLst>
          </p:nvPr>
        </p:nvGraphicFramePr>
        <p:xfrm>
          <a:off x="398145" y="2000885"/>
          <a:ext cx="10523538" cy="2468563"/>
        </p:xfrm>
        <a:graphic>
          <a:graphicData uri="http://schemas.openxmlformats.org/presentationml/2006/ole">
            <mc:AlternateContent xmlns:mc="http://schemas.openxmlformats.org/markup-compatibility/2006">
              <mc:Choice xmlns:v="urn:schemas-microsoft-com:vml" Requires="v">
                <p:oleObj name="Equation" r:id="rId3" imgW="10522998" imgH="2469353" progId="Equation.DSMT4">
                  <p:embed/>
                </p:oleObj>
              </mc:Choice>
              <mc:Fallback>
                <p:oleObj name="Equation" r:id="rId3" imgW="10522998" imgH="2469353" progId="Equation.DSMT4">
                  <p:embed/>
                  <p:pic>
                    <p:nvPicPr>
                      <p:cNvPr id="0" name=""/>
                      <p:cNvPicPr/>
                      <p:nvPr/>
                    </p:nvPicPr>
                    <p:blipFill>
                      <a:blip r:embed="rId4"/>
                      <a:stretch>
                        <a:fillRect/>
                      </a:stretch>
                    </p:blipFill>
                    <p:spPr>
                      <a:xfrm>
                        <a:off x="398145" y="2000885"/>
                        <a:ext cx="10523538" cy="2468563"/>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BB0B8BCC-A6E4-C93B-33BB-FEA041E02B42}"/>
              </a:ext>
            </a:extLst>
          </p:cNvPr>
          <p:cNvSpPr txBox="1"/>
          <p:nvPr/>
        </p:nvSpPr>
        <p:spPr>
          <a:xfrm>
            <a:off x="398145" y="4836160"/>
            <a:ext cx="8258175" cy="615553"/>
          </a:xfrm>
          <a:prstGeom prst="rect">
            <a:avLst/>
          </a:prstGeom>
          <a:noFill/>
        </p:spPr>
        <p:txBody>
          <a:bodyPr wrap="square" rtlCol="0">
            <a:spAutoFit/>
          </a:bodyPr>
          <a:lstStyle/>
          <a:p>
            <a:r>
              <a:rPr lang="en-US"/>
              <a:t>g</a:t>
            </a:r>
            <a:r>
              <a:rPr lang="el-GR" sz="1600" baseline="-25000"/>
              <a:t>σσ</a:t>
            </a:r>
            <a:r>
              <a:rPr lang="en-US" sz="1600" baseline="-25000"/>
              <a:t>’ </a:t>
            </a:r>
            <a:r>
              <a:rPr lang="en-US" sz="1600"/>
              <a:t>(r,r’) is basically f</a:t>
            </a:r>
            <a:r>
              <a:rPr lang="el-GR" sz="1600" baseline="-25000"/>
              <a:t>σσ</a:t>
            </a:r>
            <a:r>
              <a:rPr lang="en-US" sz="1600" baseline="-25000"/>
              <a:t>’</a:t>
            </a:r>
            <a:r>
              <a:rPr lang="en-US" sz="1600"/>
              <a:t>(r,r’) with the densities factored out.  So it isolates the </a:t>
            </a:r>
            <a:r>
              <a:rPr lang="en-US" sz="1600" i="1"/>
              <a:t>correlation</a:t>
            </a:r>
            <a:r>
              <a:rPr lang="en-US" sz="1600"/>
              <a:t> part of the relationship from the single-particle part of the relationship.  </a:t>
            </a:r>
            <a:endParaRPr lang="en-US"/>
          </a:p>
        </p:txBody>
      </p:sp>
    </p:spTree>
    <p:extLst>
      <p:ext uri="{BB962C8B-B14F-4D97-AF65-F5344CB8AC3E}">
        <p14:creationId xmlns:p14="http://schemas.microsoft.com/office/powerpoint/2010/main" val="16065272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18602F-0011-FEFE-5568-0BC363EACD7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9B09E04-7158-7DD1-0204-E88D13EEE8BB}"/>
              </a:ext>
            </a:extLst>
          </p:cNvPr>
          <p:cNvSpPr txBox="1"/>
          <p:nvPr/>
        </p:nvSpPr>
        <p:spPr>
          <a:xfrm>
            <a:off x="3883844" y="122546"/>
            <a:ext cx="4861949" cy="584775"/>
          </a:xfrm>
          <a:prstGeom prst="rect">
            <a:avLst/>
          </a:prstGeom>
          <a:noFill/>
        </p:spPr>
        <p:txBody>
          <a:bodyPr wrap="square" rtlCol="0">
            <a:spAutoFit/>
          </a:bodyPr>
          <a:lstStyle/>
          <a:p>
            <a:r>
              <a:rPr lang="en-US" sz="3200" b="1" u="sng"/>
              <a:t>Many Body Correlations</a:t>
            </a:r>
          </a:p>
        </p:txBody>
      </p:sp>
      <p:graphicFrame>
        <p:nvGraphicFramePr>
          <p:cNvPr id="2" name="Object 1">
            <a:extLst>
              <a:ext uri="{FF2B5EF4-FFF2-40B4-BE49-F238E27FC236}">
                <a16:creationId xmlns:a16="http://schemas.microsoft.com/office/drawing/2014/main" id="{61007120-F892-B6EE-E359-C30011C5A74A}"/>
              </a:ext>
            </a:extLst>
          </p:cNvPr>
          <p:cNvGraphicFramePr>
            <a:graphicFrameLocks noChangeAspect="1"/>
          </p:cNvGraphicFramePr>
          <p:nvPr>
            <p:extLst>
              <p:ext uri="{D42A27DB-BD31-4B8C-83A1-F6EECF244321}">
                <p14:modId xmlns:p14="http://schemas.microsoft.com/office/powerpoint/2010/main" val="1276792900"/>
              </p:ext>
            </p:extLst>
          </p:nvPr>
        </p:nvGraphicFramePr>
        <p:xfrm>
          <a:off x="463232" y="1664997"/>
          <a:ext cx="2351088" cy="527213"/>
        </p:xfrm>
        <a:graphic>
          <a:graphicData uri="http://schemas.openxmlformats.org/presentationml/2006/ole">
            <mc:AlternateContent xmlns:mc="http://schemas.openxmlformats.org/markup-compatibility/2006">
              <mc:Choice xmlns:v="urn:schemas-microsoft-com:vml" Requires="v">
                <p:oleObj name="Equation" r:id="rId3" imgW="1571032" imgH="352945" progId="Equation.DSMT4">
                  <p:embed/>
                </p:oleObj>
              </mc:Choice>
              <mc:Fallback>
                <p:oleObj name="Equation" r:id="rId3" imgW="1571032" imgH="352945" progId="Equation.DSMT4">
                  <p:embed/>
                  <p:pic>
                    <p:nvPicPr>
                      <p:cNvPr id="2" name="Object 1">
                        <a:extLst>
                          <a:ext uri="{FF2B5EF4-FFF2-40B4-BE49-F238E27FC236}">
                            <a16:creationId xmlns:a16="http://schemas.microsoft.com/office/drawing/2014/main" id="{6C2F309A-EDE6-F1AB-8E09-BC97C6B8893A}"/>
                          </a:ext>
                        </a:extLst>
                      </p:cNvPr>
                      <p:cNvPicPr/>
                      <p:nvPr/>
                    </p:nvPicPr>
                    <p:blipFill>
                      <a:blip r:embed="rId4"/>
                      <a:stretch>
                        <a:fillRect/>
                      </a:stretch>
                    </p:blipFill>
                    <p:spPr>
                      <a:xfrm>
                        <a:off x="463232" y="1664997"/>
                        <a:ext cx="2351088" cy="527213"/>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68D37325-1087-81A2-2266-1645786CAFBB}"/>
              </a:ext>
            </a:extLst>
          </p:cNvPr>
          <p:cNvGraphicFramePr>
            <a:graphicFrameLocks noChangeAspect="1"/>
          </p:cNvGraphicFramePr>
          <p:nvPr>
            <p:extLst>
              <p:ext uri="{D42A27DB-BD31-4B8C-83A1-F6EECF244321}">
                <p14:modId xmlns:p14="http://schemas.microsoft.com/office/powerpoint/2010/main" val="349601678"/>
              </p:ext>
            </p:extLst>
          </p:nvPr>
        </p:nvGraphicFramePr>
        <p:xfrm>
          <a:off x="454978" y="5192972"/>
          <a:ext cx="9131684" cy="640479"/>
        </p:xfrm>
        <a:graphic>
          <a:graphicData uri="http://schemas.openxmlformats.org/presentationml/2006/ole">
            <mc:AlternateContent xmlns:mc="http://schemas.openxmlformats.org/markup-compatibility/2006">
              <mc:Choice xmlns:v="urn:schemas-microsoft-com:vml" Requires="v">
                <p:oleObj name="Equation" r:id="rId5" imgW="6870600" imgH="482400" progId="Equation.DSMT4">
                  <p:embed/>
                </p:oleObj>
              </mc:Choice>
              <mc:Fallback>
                <p:oleObj name="Equation" r:id="rId5" imgW="6870600" imgH="482400" progId="Equation.DSMT4">
                  <p:embed/>
                  <p:pic>
                    <p:nvPicPr>
                      <p:cNvPr id="3" name="Object 2">
                        <a:extLst>
                          <a:ext uri="{FF2B5EF4-FFF2-40B4-BE49-F238E27FC236}">
                            <a16:creationId xmlns:a16="http://schemas.microsoft.com/office/drawing/2014/main" id="{D45FB28C-6C0F-5023-C9D9-53237AC98A7A}"/>
                          </a:ext>
                        </a:extLst>
                      </p:cNvPr>
                      <p:cNvPicPr/>
                      <p:nvPr/>
                    </p:nvPicPr>
                    <p:blipFill>
                      <a:blip r:embed="rId6"/>
                      <a:stretch>
                        <a:fillRect/>
                      </a:stretch>
                    </p:blipFill>
                    <p:spPr>
                      <a:xfrm>
                        <a:off x="454978" y="5192972"/>
                        <a:ext cx="9131684" cy="640479"/>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7C3F915A-E102-B3D8-E855-1F559407DD31}"/>
              </a:ext>
            </a:extLst>
          </p:cNvPr>
          <p:cNvSpPr txBox="1"/>
          <p:nvPr/>
        </p:nvSpPr>
        <p:spPr>
          <a:xfrm>
            <a:off x="343217" y="1048657"/>
            <a:ext cx="7986395" cy="338554"/>
          </a:xfrm>
          <a:prstGeom prst="rect">
            <a:avLst/>
          </a:prstGeom>
          <a:noFill/>
        </p:spPr>
        <p:txBody>
          <a:bodyPr wrap="square" rtlCol="0">
            <a:spAutoFit/>
          </a:bodyPr>
          <a:lstStyle/>
          <a:p>
            <a:r>
              <a:rPr lang="en-US" sz="1600"/>
              <a:t>We can calculate many standard many-body observables from the correlation functions. </a:t>
            </a:r>
          </a:p>
        </p:txBody>
      </p:sp>
      <p:graphicFrame>
        <p:nvGraphicFramePr>
          <p:cNvPr id="11" name="Object 10">
            <a:extLst>
              <a:ext uri="{FF2B5EF4-FFF2-40B4-BE49-F238E27FC236}">
                <a16:creationId xmlns:a16="http://schemas.microsoft.com/office/drawing/2014/main" id="{12331E29-79D7-3AA1-4D4F-A592759AC8B9}"/>
              </a:ext>
            </a:extLst>
          </p:cNvPr>
          <p:cNvGraphicFramePr>
            <a:graphicFrameLocks noChangeAspect="1"/>
          </p:cNvGraphicFramePr>
          <p:nvPr>
            <p:extLst>
              <p:ext uri="{D42A27DB-BD31-4B8C-83A1-F6EECF244321}">
                <p14:modId xmlns:p14="http://schemas.microsoft.com/office/powerpoint/2010/main" val="483718123"/>
              </p:ext>
            </p:extLst>
          </p:nvPr>
        </p:nvGraphicFramePr>
        <p:xfrm>
          <a:off x="454978" y="3323845"/>
          <a:ext cx="8680177" cy="640479"/>
        </p:xfrm>
        <a:graphic>
          <a:graphicData uri="http://schemas.openxmlformats.org/presentationml/2006/ole">
            <mc:AlternateContent xmlns:mc="http://schemas.openxmlformats.org/markup-compatibility/2006">
              <mc:Choice xmlns:v="urn:schemas-microsoft-com:vml" Requires="v">
                <p:oleObj name="Equation" r:id="rId7" imgW="6540480" imgH="482400" progId="Equation.DSMT4">
                  <p:embed/>
                </p:oleObj>
              </mc:Choice>
              <mc:Fallback>
                <p:oleObj name="Equation" r:id="rId7" imgW="6540480" imgH="482400" progId="Equation.DSMT4">
                  <p:embed/>
                  <p:pic>
                    <p:nvPicPr>
                      <p:cNvPr id="11" name="Object 10">
                        <a:extLst>
                          <a:ext uri="{FF2B5EF4-FFF2-40B4-BE49-F238E27FC236}">
                            <a16:creationId xmlns:a16="http://schemas.microsoft.com/office/drawing/2014/main" id="{2F2E4CD9-A04E-4D4C-3038-AC7A1F3AE504}"/>
                          </a:ext>
                        </a:extLst>
                      </p:cNvPr>
                      <p:cNvPicPr/>
                      <p:nvPr/>
                    </p:nvPicPr>
                    <p:blipFill>
                      <a:blip r:embed="rId8"/>
                      <a:stretch>
                        <a:fillRect/>
                      </a:stretch>
                    </p:blipFill>
                    <p:spPr>
                      <a:xfrm>
                        <a:off x="454978" y="3323845"/>
                        <a:ext cx="8680177" cy="640479"/>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C5763D79-DF3B-ABB1-6331-5E215822079D}"/>
              </a:ext>
            </a:extLst>
          </p:cNvPr>
          <p:cNvGraphicFramePr>
            <a:graphicFrameLocks noChangeAspect="1"/>
          </p:cNvGraphicFramePr>
          <p:nvPr>
            <p:extLst>
              <p:ext uri="{D42A27DB-BD31-4B8C-83A1-F6EECF244321}">
                <p14:modId xmlns:p14="http://schemas.microsoft.com/office/powerpoint/2010/main" val="4289142161"/>
              </p:ext>
            </p:extLst>
          </p:nvPr>
        </p:nvGraphicFramePr>
        <p:xfrm>
          <a:off x="454978" y="2441321"/>
          <a:ext cx="8067675" cy="633413"/>
        </p:xfrm>
        <a:graphic>
          <a:graphicData uri="http://schemas.openxmlformats.org/presentationml/2006/ole">
            <mc:AlternateContent xmlns:mc="http://schemas.openxmlformats.org/markup-compatibility/2006">
              <mc:Choice xmlns:v="urn:schemas-microsoft-com:vml" Requires="v">
                <p:oleObj name="Equation" r:id="rId9" imgW="8067553" imgH="633774" progId="Equation.DSMT4">
                  <p:embed/>
                </p:oleObj>
              </mc:Choice>
              <mc:Fallback>
                <p:oleObj name="Equation" r:id="rId9" imgW="8067553" imgH="633774" progId="Equation.DSMT4">
                  <p:embed/>
                  <p:pic>
                    <p:nvPicPr>
                      <p:cNvPr id="12" name="Object 11">
                        <a:extLst>
                          <a:ext uri="{FF2B5EF4-FFF2-40B4-BE49-F238E27FC236}">
                            <a16:creationId xmlns:a16="http://schemas.microsoft.com/office/drawing/2014/main" id="{2D07817F-8EAD-E94E-D9A6-7EC384320BC7}"/>
                          </a:ext>
                        </a:extLst>
                      </p:cNvPr>
                      <p:cNvPicPr/>
                      <p:nvPr/>
                    </p:nvPicPr>
                    <p:blipFill>
                      <a:blip r:embed="rId10"/>
                      <a:stretch>
                        <a:fillRect/>
                      </a:stretch>
                    </p:blipFill>
                    <p:spPr>
                      <a:xfrm>
                        <a:off x="454978" y="2441321"/>
                        <a:ext cx="8067675" cy="633413"/>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0F6BCEB8-F3AA-FD85-D8EE-68740940FAB6}"/>
              </a:ext>
            </a:extLst>
          </p:cNvPr>
          <p:cNvGraphicFramePr>
            <a:graphicFrameLocks noChangeAspect="1"/>
          </p:cNvGraphicFramePr>
          <p:nvPr>
            <p:extLst>
              <p:ext uri="{D42A27DB-BD31-4B8C-83A1-F6EECF244321}">
                <p14:modId xmlns:p14="http://schemas.microsoft.com/office/powerpoint/2010/main" val="3995974380"/>
              </p:ext>
            </p:extLst>
          </p:nvPr>
        </p:nvGraphicFramePr>
        <p:xfrm>
          <a:off x="454978" y="4213435"/>
          <a:ext cx="8546782" cy="669711"/>
        </p:xfrm>
        <a:graphic>
          <a:graphicData uri="http://schemas.openxmlformats.org/presentationml/2006/ole">
            <mc:AlternateContent xmlns:mc="http://schemas.openxmlformats.org/markup-compatibility/2006">
              <mc:Choice xmlns:v="urn:schemas-microsoft-com:vml" Requires="v">
                <p:oleObj name="Equation" r:id="rId11" imgW="8084125" imgH="633774" progId="Equation.DSMT4">
                  <p:embed/>
                </p:oleObj>
              </mc:Choice>
              <mc:Fallback>
                <p:oleObj name="Equation" r:id="rId11" imgW="8084125" imgH="633774" progId="Equation.DSMT4">
                  <p:embed/>
                  <p:pic>
                    <p:nvPicPr>
                      <p:cNvPr id="0" name=""/>
                      <p:cNvPicPr/>
                      <p:nvPr/>
                    </p:nvPicPr>
                    <p:blipFill>
                      <a:blip r:embed="rId12"/>
                      <a:stretch>
                        <a:fillRect/>
                      </a:stretch>
                    </p:blipFill>
                    <p:spPr>
                      <a:xfrm>
                        <a:off x="454978" y="4213435"/>
                        <a:ext cx="8546782" cy="66971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1929580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91ED-90B5-1420-F18A-32D7BC4265E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5234564-75DB-C610-78B6-F28B875B906D}"/>
              </a:ext>
            </a:extLst>
          </p:cNvPr>
          <p:cNvSpPr txBox="1"/>
          <p:nvPr/>
        </p:nvSpPr>
        <p:spPr>
          <a:xfrm>
            <a:off x="3883845" y="122546"/>
            <a:ext cx="4994684" cy="584775"/>
          </a:xfrm>
          <a:prstGeom prst="rect">
            <a:avLst/>
          </a:prstGeom>
          <a:noFill/>
        </p:spPr>
        <p:txBody>
          <a:bodyPr wrap="square" rtlCol="0">
            <a:spAutoFit/>
          </a:bodyPr>
          <a:lstStyle/>
          <a:p>
            <a:r>
              <a:rPr lang="en-US" sz="3200" b="1" u="sng"/>
              <a:t>Many Body Correlations</a:t>
            </a:r>
          </a:p>
        </p:txBody>
      </p:sp>
      <p:sp>
        <p:nvSpPr>
          <p:cNvPr id="14" name="Rectangle 13">
            <a:extLst>
              <a:ext uri="{FF2B5EF4-FFF2-40B4-BE49-F238E27FC236}">
                <a16:creationId xmlns:a16="http://schemas.microsoft.com/office/drawing/2014/main" id="{9ECC2A17-696E-ED9D-EEE0-A67997B33E6B}"/>
              </a:ext>
            </a:extLst>
          </p:cNvPr>
          <p:cNvSpPr/>
          <p:nvPr/>
        </p:nvSpPr>
        <p:spPr>
          <a:xfrm>
            <a:off x="252805" y="1299912"/>
            <a:ext cx="8901355" cy="338554"/>
          </a:xfrm>
          <a:prstGeom prst="rect">
            <a:avLst/>
          </a:prstGeom>
        </p:spPr>
        <p:txBody>
          <a:bodyPr wrap="square">
            <a:spAutoFit/>
          </a:bodyPr>
          <a:lstStyle/>
          <a:p>
            <a:r>
              <a:rPr lang="en-US" sz="1600"/>
              <a:t>For example, here’s the single and double particle probability density functions for a free electron gas.  </a:t>
            </a:r>
          </a:p>
        </p:txBody>
      </p:sp>
      <p:pic>
        <p:nvPicPr>
          <p:cNvPr id="2" name="Picture 1">
            <a:extLst>
              <a:ext uri="{FF2B5EF4-FFF2-40B4-BE49-F238E27FC236}">
                <a16:creationId xmlns:a16="http://schemas.microsoft.com/office/drawing/2014/main" id="{2117AE47-B628-FA79-5A44-7E97333BC2D7}"/>
              </a:ext>
            </a:extLst>
          </p:cNvPr>
          <p:cNvPicPr>
            <a:picLocks noChangeAspect="1"/>
          </p:cNvPicPr>
          <p:nvPr/>
        </p:nvPicPr>
        <p:blipFill>
          <a:blip r:embed="rId3"/>
          <a:stretch>
            <a:fillRect/>
          </a:stretch>
        </p:blipFill>
        <p:spPr>
          <a:xfrm>
            <a:off x="322034" y="3855634"/>
            <a:ext cx="3686689" cy="2202680"/>
          </a:xfrm>
          <a:prstGeom prst="rect">
            <a:avLst/>
          </a:prstGeom>
        </p:spPr>
      </p:pic>
      <p:pic>
        <p:nvPicPr>
          <p:cNvPr id="5" name="Picture 4">
            <a:extLst>
              <a:ext uri="{FF2B5EF4-FFF2-40B4-BE49-F238E27FC236}">
                <a16:creationId xmlns:a16="http://schemas.microsoft.com/office/drawing/2014/main" id="{9D7F3455-E118-D0DA-A2DA-BBE90FD8DE06}"/>
              </a:ext>
            </a:extLst>
          </p:cNvPr>
          <p:cNvPicPr>
            <a:picLocks noChangeAspect="1"/>
          </p:cNvPicPr>
          <p:nvPr/>
        </p:nvPicPr>
        <p:blipFill>
          <a:blip r:embed="rId4"/>
          <a:stretch>
            <a:fillRect/>
          </a:stretch>
        </p:blipFill>
        <p:spPr>
          <a:xfrm>
            <a:off x="4416629" y="3860351"/>
            <a:ext cx="3686689" cy="2191056"/>
          </a:xfrm>
          <a:prstGeom prst="rect">
            <a:avLst/>
          </a:prstGeom>
        </p:spPr>
      </p:pic>
      <p:graphicFrame>
        <p:nvGraphicFramePr>
          <p:cNvPr id="6" name="Object 5">
            <a:extLst>
              <a:ext uri="{FF2B5EF4-FFF2-40B4-BE49-F238E27FC236}">
                <a16:creationId xmlns:a16="http://schemas.microsoft.com/office/drawing/2014/main" id="{A805A221-734D-1367-6397-52BE58F3693F}"/>
              </a:ext>
            </a:extLst>
          </p:cNvPr>
          <p:cNvGraphicFramePr>
            <a:graphicFrameLocks noChangeAspect="1"/>
          </p:cNvGraphicFramePr>
          <p:nvPr>
            <p:extLst>
              <p:ext uri="{D42A27DB-BD31-4B8C-83A1-F6EECF244321}">
                <p14:modId xmlns:p14="http://schemas.microsoft.com/office/powerpoint/2010/main" val="1699414191"/>
              </p:ext>
            </p:extLst>
          </p:nvPr>
        </p:nvGraphicFramePr>
        <p:xfrm>
          <a:off x="358646" y="2662017"/>
          <a:ext cx="3949193" cy="792430"/>
        </p:xfrm>
        <a:graphic>
          <a:graphicData uri="http://schemas.openxmlformats.org/presentationml/2006/ole">
            <mc:AlternateContent xmlns:mc="http://schemas.openxmlformats.org/markup-compatibility/2006">
              <mc:Choice xmlns:v="urn:schemas-microsoft-com:vml" Requires="v">
                <p:oleObj name="Equation" r:id="rId5" imgW="2903855" imgH="581873" progId="Equation.DSMT4">
                  <p:embed/>
                </p:oleObj>
              </mc:Choice>
              <mc:Fallback>
                <p:oleObj name="Equation" r:id="rId5" imgW="2903855" imgH="581873" progId="Equation.DSMT4">
                  <p:embed/>
                  <p:pic>
                    <p:nvPicPr>
                      <p:cNvPr id="0" name=""/>
                      <p:cNvPicPr/>
                      <p:nvPr/>
                    </p:nvPicPr>
                    <p:blipFill>
                      <a:blip r:embed="rId6"/>
                      <a:stretch>
                        <a:fillRect/>
                      </a:stretch>
                    </p:blipFill>
                    <p:spPr>
                      <a:xfrm>
                        <a:off x="358646" y="2662017"/>
                        <a:ext cx="3949193" cy="79243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476ADDB2-6F6E-12B9-9379-0E0D029B6340}"/>
              </a:ext>
            </a:extLst>
          </p:cNvPr>
          <p:cNvGraphicFramePr>
            <a:graphicFrameLocks noChangeAspect="1"/>
          </p:cNvGraphicFramePr>
          <p:nvPr>
            <p:extLst>
              <p:ext uri="{D42A27DB-BD31-4B8C-83A1-F6EECF244321}">
                <p14:modId xmlns:p14="http://schemas.microsoft.com/office/powerpoint/2010/main" val="4085244325"/>
              </p:ext>
            </p:extLst>
          </p:nvPr>
        </p:nvGraphicFramePr>
        <p:xfrm>
          <a:off x="358647" y="1814037"/>
          <a:ext cx="2079754" cy="611693"/>
        </p:xfrm>
        <a:graphic>
          <a:graphicData uri="http://schemas.openxmlformats.org/presentationml/2006/ole">
            <mc:AlternateContent xmlns:mc="http://schemas.openxmlformats.org/markup-compatibility/2006">
              <mc:Choice xmlns:v="urn:schemas-microsoft-com:vml" Requires="v">
                <p:oleObj name="Equation" r:id="rId7" imgW="1456605" imgH="429375" progId="Equation.DSMT4">
                  <p:embed/>
                </p:oleObj>
              </mc:Choice>
              <mc:Fallback>
                <p:oleObj name="Equation" r:id="rId7" imgW="1456605" imgH="429375" progId="Equation.DSMT4">
                  <p:embed/>
                  <p:pic>
                    <p:nvPicPr>
                      <p:cNvPr id="0" name=""/>
                      <p:cNvPicPr/>
                      <p:nvPr/>
                    </p:nvPicPr>
                    <p:blipFill>
                      <a:blip r:embed="rId8"/>
                      <a:stretch>
                        <a:fillRect/>
                      </a:stretch>
                    </p:blipFill>
                    <p:spPr>
                      <a:xfrm>
                        <a:off x="358647" y="1814037"/>
                        <a:ext cx="2079754" cy="611693"/>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A5722E68-0C38-0502-6FCD-F154B26952C9}"/>
              </a:ext>
            </a:extLst>
          </p:cNvPr>
          <p:cNvSpPr txBox="1"/>
          <p:nvPr/>
        </p:nvSpPr>
        <p:spPr>
          <a:xfrm>
            <a:off x="5994400" y="3213686"/>
            <a:ext cx="2651760" cy="584775"/>
          </a:xfrm>
          <a:prstGeom prst="rect">
            <a:avLst/>
          </a:prstGeom>
          <a:noFill/>
        </p:spPr>
        <p:txBody>
          <a:bodyPr wrap="square" rtlCol="0">
            <a:spAutoFit/>
          </a:bodyPr>
          <a:lstStyle/>
          <a:p>
            <a:r>
              <a:rPr lang="en-US" sz="1600"/>
              <a:t>can see the correlation hole for same-spin electrons.</a:t>
            </a:r>
          </a:p>
        </p:txBody>
      </p:sp>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9E341891-9EDC-C3CF-873B-CDC7BEDD7ABA}"/>
                  </a:ext>
                </a:extLst>
              </p14:cNvPr>
              <p14:cNvContentPartPr/>
              <p14:nvPr/>
            </p14:nvContentPartPr>
            <p14:xfrm>
              <a:off x="5464320" y="3926999"/>
              <a:ext cx="723240" cy="1028880"/>
            </p14:xfrm>
          </p:contentPart>
        </mc:Choice>
        <mc:Fallback xmlns="">
          <p:pic>
            <p:nvPicPr>
              <p:cNvPr id="10" name="Ink 9">
                <a:extLst>
                  <a:ext uri="{FF2B5EF4-FFF2-40B4-BE49-F238E27FC236}">
                    <a16:creationId xmlns:a16="http://schemas.microsoft.com/office/drawing/2014/main" id="{9E341891-9EDC-C3CF-873B-CDC7BEDD7ABA}"/>
                  </a:ext>
                </a:extLst>
              </p:cNvPr>
              <p:cNvPicPr/>
              <p:nvPr/>
            </p:nvPicPr>
            <p:blipFill>
              <a:blip r:embed="rId10"/>
              <a:stretch>
                <a:fillRect/>
              </a:stretch>
            </p:blipFill>
            <p:spPr>
              <a:xfrm>
                <a:off x="5458200" y="3920519"/>
                <a:ext cx="735480" cy="1041120"/>
              </a:xfrm>
              <a:prstGeom prst="rect">
                <a:avLst/>
              </a:prstGeom>
            </p:spPr>
          </p:pic>
        </mc:Fallback>
      </mc:AlternateContent>
    </p:spTree>
    <p:extLst>
      <p:ext uri="{BB962C8B-B14F-4D97-AF65-F5344CB8AC3E}">
        <p14:creationId xmlns:p14="http://schemas.microsoft.com/office/powerpoint/2010/main" val="38785354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83845" y="122546"/>
            <a:ext cx="4994684" cy="584775"/>
          </a:xfrm>
          <a:prstGeom prst="rect">
            <a:avLst/>
          </a:prstGeom>
          <a:noFill/>
        </p:spPr>
        <p:txBody>
          <a:bodyPr wrap="square" rtlCol="0">
            <a:spAutoFit/>
          </a:bodyPr>
          <a:lstStyle/>
          <a:p>
            <a:r>
              <a:rPr lang="en-US" sz="3200" b="1" u="sng"/>
              <a:t>Many Body Correlations</a:t>
            </a:r>
          </a:p>
        </p:txBody>
      </p:sp>
      <p:sp>
        <p:nvSpPr>
          <p:cNvPr id="14" name="Rectangle 13">
            <a:extLst>
              <a:ext uri="{FF2B5EF4-FFF2-40B4-BE49-F238E27FC236}">
                <a16:creationId xmlns:a16="http://schemas.microsoft.com/office/drawing/2014/main" id="{7F171072-7E8C-4DB8-BB27-54554D5FD844}"/>
              </a:ext>
            </a:extLst>
          </p:cNvPr>
          <p:cNvSpPr/>
          <p:nvPr/>
        </p:nvSpPr>
        <p:spPr>
          <a:xfrm>
            <a:off x="273125" y="1430930"/>
            <a:ext cx="8129195" cy="584775"/>
          </a:xfrm>
          <a:prstGeom prst="rect">
            <a:avLst/>
          </a:prstGeom>
        </p:spPr>
        <p:txBody>
          <a:bodyPr wrap="square">
            <a:spAutoFit/>
          </a:bodyPr>
          <a:lstStyle/>
          <a:p>
            <a:r>
              <a:rPr lang="en-US" sz="1600"/>
              <a:t>And we have the structure factor (two q’s are equal/opposite b/c this is only combination that gives non-zero result).  The density operators would implicitly sum over spins if present.</a:t>
            </a:r>
          </a:p>
        </p:txBody>
      </p:sp>
      <p:graphicFrame>
        <p:nvGraphicFramePr>
          <p:cNvPr id="3" name="Object 2">
            <a:extLst>
              <a:ext uri="{FF2B5EF4-FFF2-40B4-BE49-F238E27FC236}">
                <a16:creationId xmlns:a16="http://schemas.microsoft.com/office/drawing/2014/main" id="{AE8EC040-A5B1-4438-980F-FE4E239FCBCE}"/>
              </a:ext>
            </a:extLst>
          </p:cNvPr>
          <p:cNvGraphicFramePr>
            <a:graphicFrameLocks noChangeAspect="1"/>
          </p:cNvGraphicFramePr>
          <p:nvPr>
            <p:extLst>
              <p:ext uri="{D42A27DB-BD31-4B8C-83A1-F6EECF244321}">
                <p14:modId xmlns:p14="http://schemas.microsoft.com/office/powerpoint/2010/main" val="390065954"/>
              </p:ext>
            </p:extLst>
          </p:nvPr>
        </p:nvGraphicFramePr>
        <p:xfrm>
          <a:off x="374339" y="2220347"/>
          <a:ext cx="3215138" cy="1319157"/>
        </p:xfrm>
        <a:graphic>
          <a:graphicData uri="http://schemas.openxmlformats.org/presentationml/2006/ole">
            <mc:AlternateContent xmlns:mc="http://schemas.openxmlformats.org/markup-compatibility/2006">
              <mc:Choice xmlns:v="urn:schemas-microsoft-com:vml" Requires="v">
                <p:oleObj name="Equation" r:id="rId3" imgW="2872577" imgH="1167752" progId="Equation.DSMT4">
                  <p:embed/>
                </p:oleObj>
              </mc:Choice>
              <mc:Fallback>
                <p:oleObj name="Equation" r:id="rId3" imgW="2872577" imgH="1167752" progId="Equation.DSMT4">
                  <p:embed/>
                  <p:pic>
                    <p:nvPicPr>
                      <p:cNvPr id="0" name="Object 1"/>
                      <p:cNvPicPr>
                        <a:picLocks noChangeAspect="1" noChangeArrowheads="1"/>
                      </p:cNvPicPr>
                      <p:nvPr/>
                    </p:nvPicPr>
                    <p:blipFill>
                      <a:blip r:embed="rId4"/>
                      <a:srcRect/>
                      <a:stretch>
                        <a:fillRect/>
                      </a:stretch>
                    </p:blipFill>
                    <p:spPr bwMode="auto">
                      <a:xfrm>
                        <a:off x="374339" y="2220347"/>
                        <a:ext cx="3215138" cy="1319157"/>
                      </a:xfrm>
                      <a:prstGeom prst="rect">
                        <a:avLst/>
                      </a:prstGeom>
                      <a:solidFill>
                        <a:srgbClr val="CCFFCC"/>
                      </a:solidFill>
                    </p:spPr>
                  </p:pic>
                </p:oleObj>
              </mc:Fallback>
            </mc:AlternateContent>
          </a:graphicData>
        </a:graphic>
      </p:graphicFrame>
      <p:sp>
        <p:nvSpPr>
          <p:cNvPr id="17" name="Rectangle 16">
            <a:extLst>
              <a:ext uri="{FF2B5EF4-FFF2-40B4-BE49-F238E27FC236}">
                <a16:creationId xmlns:a16="http://schemas.microsoft.com/office/drawing/2014/main" id="{B8D4A098-C7EE-4118-A1C0-EBAA29233800}"/>
              </a:ext>
            </a:extLst>
          </p:cNvPr>
          <p:cNvSpPr/>
          <p:nvPr/>
        </p:nvSpPr>
        <p:spPr>
          <a:xfrm>
            <a:off x="273125" y="3845055"/>
            <a:ext cx="4283526" cy="338554"/>
          </a:xfrm>
          <a:prstGeom prst="rect">
            <a:avLst/>
          </a:prstGeom>
        </p:spPr>
        <p:txBody>
          <a:bodyPr wrap="square">
            <a:spAutoFit/>
          </a:bodyPr>
          <a:lstStyle/>
          <a:p>
            <a:r>
              <a:rPr lang="en-US" sz="1600"/>
              <a:t>Which relates to the pair density function via:</a:t>
            </a:r>
          </a:p>
        </p:txBody>
      </p:sp>
      <p:graphicFrame>
        <p:nvGraphicFramePr>
          <p:cNvPr id="8" name="Object 7">
            <a:extLst>
              <a:ext uri="{FF2B5EF4-FFF2-40B4-BE49-F238E27FC236}">
                <a16:creationId xmlns:a16="http://schemas.microsoft.com/office/drawing/2014/main" id="{99B94B7F-CF88-4195-A2E6-EF4DC11C50BD}"/>
              </a:ext>
            </a:extLst>
          </p:cNvPr>
          <p:cNvGraphicFramePr>
            <a:graphicFrameLocks noChangeAspect="1"/>
          </p:cNvGraphicFramePr>
          <p:nvPr>
            <p:extLst>
              <p:ext uri="{D42A27DB-BD31-4B8C-83A1-F6EECF244321}">
                <p14:modId xmlns:p14="http://schemas.microsoft.com/office/powerpoint/2010/main" val="781027300"/>
              </p:ext>
            </p:extLst>
          </p:nvPr>
        </p:nvGraphicFramePr>
        <p:xfrm>
          <a:off x="374339" y="4418041"/>
          <a:ext cx="2418080" cy="377189"/>
        </p:xfrm>
        <a:graphic>
          <a:graphicData uri="http://schemas.openxmlformats.org/presentationml/2006/ole">
            <mc:AlternateContent xmlns:mc="http://schemas.openxmlformats.org/markup-compatibility/2006">
              <mc:Choice xmlns:v="urn:schemas-microsoft-com:vml" Requires="v">
                <p:oleObj name="Equation" r:id="rId5" imgW="1587240" imgH="241200" progId="Equation.DSMT4">
                  <p:embed/>
                </p:oleObj>
              </mc:Choice>
              <mc:Fallback>
                <p:oleObj name="Equation" r:id="rId5" imgW="1587240" imgH="241200" progId="Equation.DSMT4">
                  <p:embed/>
                  <p:pic>
                    <p:nvPicPr>
                      <p:cNvPr id="0" name="Object 8"/>
                      <p:cNvPicPr>
                        <a:picLocks noChangeAspect="1" noChangeArrowheads="1"/>
                      </p:cNvPicPr>
                      <p:nvPr/>
                    </p:nvPicPr>
                    <p:blipFill>
                      <a:blip r:embed="rId6"/>
                      <a:srcRect/>
                      <a:stretch>
                        <a:fillRect/>
                      </a:stretch>
                    </p:blipFill>
                    <p:spPr bwMode="auto">
                      <a:xfrm>
                        <a:off x="374339" y="4418041"/>
                        <a:ext cx="2418080" cy="377189"/>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4476826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B2496C-1F2A-4581-B3AF-D3396CE04565}"/>
              </a:ext>
            </a:extLst>
          </p:cNvPr>
          <p:cNvSpPr txBox="1"/>
          <p:nvPr/>
        </p:nvSpPr>
        <p:spPr>
          <a:xfrm>
            <a:off x="2399371" y="158909"/>
            <a:ext cx="7846354" cy="584775"/>
          </a:xfrm>
          <a:prstGeom prst="rect">
            <a:avLst/>
          </a:prstGeom>
          <a:noFill/>
        </p:spPr>
        <p:txBody>
          <a:bodyPr wrap="square" rtlCol="0">
            <a:spAutoFit/>
          </a:bodyPr>
          <a:lstStyle/>
          <a:p>
            <a:r>
              <a:rPr lang="en-US" sz="3200" b="1" u="sng"/>
              <a:t>Path Integral Formulation of the Propagator</a:t>
            </a:r>
            <a:endParaRPr lang="en-US" sz="2000" b="1" u="sng"/>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D3FFDFA-D80E-4FB6-826E-68EC56129280}"/>
                  </a:ext>
                </a:extLst>
              </p:cNvPr>
              <p:cNvSpPr txBox="1"/>
              <p:nvPr/>
            </p:nvSpPr>
            <p:spPr>
              <a:xfrm>
                <a:off x="301656" y="950546"/>
                <a:ext cx="11255344" cy="972317"/>
              </a:xfrm>
              <a:prstGeom prst="rect">
                <a:avLst/>
              </a:prstGeom>
              <a:noFill/>
            </p:spPr>
            <p:txBody>
              <a:bodyPr wrap="square" rtlCol="0">
                <a:spAutoFit/>
              </a:bodyPr>
              <a:lstStyle/>
              <a:p>
                <a:r>
                  <a:rPr lang="en-US" sz="1400"/>
                  <a:t>In this case, the propagator is defined not between position states, but between simultaneous eigenstates of the single particle creation / annihilation  operators.  The states are simultaneous eigenfunctions not only at one point, but at all.  So they are eigenstates of </a:t>
                </a:r>
                <a14:m>
                  <m:oMath xmlns:m="http://schemas.openxmlformats.org/officeDocument/2006/math">
                    <m:acc>
                      <m:accPr>
                        <m:chr m:val="̂"/>
                        <m:ctrlPr>
                          <a:rPr lang="en-US" sz="1400" i="1" smtClean="0">
                            <a:latin typeface="Cambria Math" panose="02040503050406030204" pitchFamily="18" charset="0"/>
                            <a:ea typeface="Cambria Math" panose="02040503050406030204" pitchFamily="18" charset="0"/>
                          </a:rPr>
                        </m:ctrlPr>
                      </m:accPr>
                      <m:e>
                        <m:r>
                          <a:rPr lang="en-US" sz="1400" i="1" smtClean="0">
                            <a:latin typeface="Cambria Math" panose="02040503050406030204" pitchFamily="18" charset="0"/>
                            <a:ea typeface="Cambria Math" panose="02040503050406030204" pitchFamily="18" charset="0"/>
                          </a:rPr>
                          <m:t>𝜓</m:t>
                        </m:r>
                      </m:e>
                    </m:acc>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𝑥</m:t>
                    </m:r>
                  </m:oMath>
                </a14:m>
                <a:r>
                  <a:rPr lang="en-US" sz="1400"/>
                  <a:t>) for all all x, and of </a:t>
                </a:r>
                <a14:m>
                  <m:oMath xmlns:m="http://schemas.openxmlformats.org/officeDocument/2006/math">
                    <m:sSup>
                      <m:sSupPr>
                        <m:ctrlPr>
                          <a:rPr lang="en-US" sz="1400" i="1" smtClean="0">
                            <a:latin typeface="Cambria Math" panose="02040503050406030204" pitchFamily="18" charset="0"/>
                            <a:ea typeface="Cambria Math" panose="02040503050406030204" pitchFamily="18" charset="0"/>
                          </a:rPr>
                        </m:ctrlPr>
                      </m:sSup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𝜓</m:t>
                            </m:r>
                          </m:e>
                        </m:acc>
                      </m:e>
                      <m:sup>
                        <m:r>
                          <a:rPr lang="en-US" sz="1400" i="1" smtClean="0">
                            <a:latin typeface="Cambria Math" panose="02040503050406030204" pitchFamily="18" charset="0"/>
                            <a:ea typeface="Cambria Math" panose="02040503050406030204" pitchFamily="18" charset="0"/>
                          </a:rPr>
                          <m:t>†</m:t>
                        </m:r>
                      </m:sup>
                    </m:sSup>
                    <m:r>
                      <a:rPr lang="en-US" sz="1400" i="1">
                        <a:latin typeface="Cambria Math" panose="02040503050406030204" pitchFamily="18" charset="0"/>
                        <a:ea typeface="Cambria Math" panose="02040503050406030204" pitchFamily="18" charset="0"/>
                      </a:rPr>
                      <m:t>(</m:t>
                    </m:r>
                    <m:r>
                      <a:rPr lang="en-US" sz="1400" i="1">
                        <a:latin typeface="Cambria Math" panose="02040503050406030204" pitchFamily="18" charset="0"/>
                        <a:ea typeface="Cambria Math" panose="02040503050406030204" pitchFamily="18" charset="0"/>
                      </a:rPr>
                      <m:t>𝑥</m:t>
                    </m:r>
                  </m:oMath>
                </a14:m>
                <a:r>
                  <a:rPr lang="en-US" sz="1400"/>
                  <a:t>) for all x as well.  The eigenvalues are fields therefore: complex valued for bosonic operators , and grassman valued for fermionic operators.   In the following, I’m ignoring spin – I’ll guess I’ll have to presume no spin-dependent interactions. </a:t>
                </a:r>
              </a:p>
            </p:txBody>
          </p:sp>
        </mc:Choice>
        <mc:Fallback xmlns="">
          <p:sp>
            <p:nvSpPr>
              <p:cNvPr id="3" name="TextBox 2">
                <a:extLst>
                  <a:ext uri="{FF2B5EF4-FFF2-40B4-BE49-F238E27FC236}">
                    <a16:creationId xmlns:a16="http://schemas.microsoft.com/office/drawing/2014/main" id="{BD3FFDFA-D80E-4FB6-826E-68EC56129280}"/>
                  </a:ext>
                </a:extLst>
              </p:cNvPr>
              <p:cNvSpPr txBox="1">
                <a:spLocks noRot="1" noChangeAspect="1" noMove="1" noResize="1" noEditPoints="1" noAdjustHandles="1" noChangeArrowheads="1" noChangeShapeType="1" noTextEdit="1"/>
              </p:cNvSpPr>
              <p:nvPr/>
            </p:nvSpPr>
            <p:spPr>
              <a:xfrm>
                <a:off x="301656" y="950546"/>
                <a:ext cx="11255344" cy="972317"/>
              </a:xfrm>
              <a:prstGeom prst="rect">
                <a:avLst/>
              </a:prstGeom>
              <a:blipFill>
                <a:blip r:embed="rId2"/>
                <a:stretch>
                  <a:fillRect l="-162" t="-1258" b="-5031"/>
                </a:stretch>
              </a:blipFill>
            </p:spPr>
            <p:txBody>
              <a:bodyPr/>
              <a:lstStyle/>
              <a:p>
                <a:r>
                  <a:rPr lang="en-US">
                    <a:noFill/>
                  </a:rPr>
                  <a:t> </a:t>
                </a:r>
              </a:p>
            </p:txBody>
          </p:sp>
        </mc:Fallback>
      </mc:AlternateContent>
      <p:graphicFrame>
        <p:nvGraphicFramePr>
          <p:cNvPr id="5" name="Object 4">
            <a:extLst>
              <a:ext uri="{FF2B5EF4-FFF2-40B4-BE49-F238E27FC236}">
                <a16:creationId xmlns:a16="http://schemas.microsoft.com/office/drawing/2014/main" id="{E8962B3E-2407-41B5-A4A0-104B81DFCB21}"/>
              </a:ext>
            </a:extLst>
          </p:cNvPr>
          <p:cNvGraphicFramePr>
            <a:graphicFrameLocks noChangeAspect="1"/>
          </p:cNvGraphicFramePr>
          <p:nvPr>
            <p:extLst>
              <p:ext uri="{D42A27DB-BD31-4B8C-83A1-F6EECF244321}">
                <p14:modId xmlns:p14="http://schemas.microsoft.com/office/powerpoint/2010/main" val="3614593861"/>
              </p:ext>
            </p:extLst>
          </p:nvPr>
        </p:nvGraphicFramePr>
        <p:xfrm>
          <a:off x="344927" y="2168328"/>
          <a:ext cx="1898650" cy="654050"/>
        </p:xfrm>
        <a:graphic>
          <a:graphicData uri="http://schemas.openxmlformats.org/presentationml/2006/ole">
            <mc:AlternateContent xmlns:mc="http://schemas.openxmlformats.org/markup-compatibility/2006">
              <mc:Choice xmlns:v="urn:schemas-microsoft-com:vml" Requires="v">
                <p:oleObj name="Equation" r:id="rId3" imgW="1396800" imgH="507960" progId="Equation.DSMT4">
                  <p:embed/>
                </p:oleObj>
              </mc:Choice>
              <mc:Fallback>
                <p:oleObj name="Equation" r:id="rId3" imgW="1396800" imgH="507960" progId="Equation.DSMT4">
                  <p:embed/>
                  <p:pic>
                    <p:nvPicPr>
                      <p:cNvPr id="5" name="Object 4">
                        <a:extLst>
                          <a:ext uri="{FF2B5EF4-FFF2-40B4-BE49-F238E27FC236}">
                            <a16:creationId xmlns:a16="http://schemas.microsoft.com/office/drawing/2014/main" id="{E8962B3E-2407-41B5-A4A0-104B81DFCB21}"/>
                          </a:ext>
                        </a:extLst>
                      </p:cNvPr>
                      <p:cNvPicPr>
                        <a:picLocks noChangeAspect="1" noChangeArrowheads="1"/>
                      </p:cNvPicPr>
                      <p:nvPr/>
                    </p:nvPicPr>
                    <p:blipFill>
                      <a:blip r:embed="rId4"/>
                      <a:srcRect/>
                      <a:stretch>
                        <a:fillRect/>
                      </a:stretch>
                    </p:blipFill>
                    <p:spPr bwMode="auto">
                      <a:xfrm>
                        <a:off x="344927" y="2168328"/>
                        <a:ext cx="1898650" cy="654050"/>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34F287FE-EF21-4E82-8448-7A528A75FDE4}"/>
              </a:ext>
            </a:extLst>
          </p:cNvPr>
          <p:cNvSpPr txBox="1"/>
          <p:nvPr/>
        </p:nvSpPr>
        <p:spPr>
          <a:xfrm>
            <a:off x="3271100" y="2127595"/>
            <a:ext cx="2740058" cy="738664"/>
          </a:xfrm>
          <a:prstGeom prst="rect">
            <a:avLst/>
          </a:prstGeom>
          <a:noFill/>
        </p:spPr>
        <p:txBody>
          <a:bodyPr wrap="square" rtlCol="0">
            <a:spAutoFit/>
          </a:bodyPr>
          <a:lstStyle/>
          <a:p>
            <a:r>
              <a:rPr lang="en-US" sz="1400"/>
              <a:t>These states are formally given by a generalized translation operator acting on the vacuum:</a:t>
            </a:r>
          </a:p>
        </p:txBody>
      </p:sp>
      <p:graphicFrame>
        <p:nvGraphicFramePr>
          <p:cNvPr id="8" name="Object 7">
            <a:extLst>
              <a:ext uri="{FF2B5EF4-FFF2-40B4-BE49-F238E27FC236}">
                <a16:creationId xmlns:a16="http://schemas.microsoft.com/office/drawing/2014/main" id="{B162549B-3034-4D07-93D0-EBF4F9099A7D}"/>
              </a:ext>
            </a:extLst>
          </p:cNvPr>
          <p:cNvGraphicFramePr>
            <a:graphicFrameLocks noChangeAspect="1"/>
          </p:cNvGraphicFramePr>
          <p:nvPr>
            <p:extLst>
              <p:ext uri="{D42A27DB-BD31-4B8C-83A1-F6EECF244321}">
                <p14:modId xmlns:p14="http://schemas.microsoft.com/office/powerpoint/2010/main" val="3927573674"/>
              </p:ext>
            </p:extLst>
          </p:nvPr>
        </p:nvGraphicFramePr>
        <p:xfrm>
          <a:off x="6455276" y="2220687"/>
          <a:ext cx="5354033" cy="437671"/>
        </p:xfrm>
        <a:graphic>
          <a:graphicData uri="http://schemas.openxmlformats.org/presentationml/2006/ole">
            <mc:AlternateContent xmlns:mc="http://schemas.openxmlformats.org/markup-compatibility/2006">
              <mc:Choice xmlns:v="urn:schemas-microsoft-com:vml" Requires="v">
                <p:oleObj name="Equation" r:id="rId5" imgW="3860640" imgH="317160" progId="Equation.DSMT4">
                  <p:embed/>
                </p:oleObj>
              </mc:Choice>
              <mc:Fallback>
                <p:oleObj name="Equation" r:id="rId5" imgW="3860640" imgH="317160" progId="Equation.DSMT4">
                  <p:embed/>
                  <p:pic>
                    <p:nvPicPr>
                      <p:cNvPr id="8" name="Object 7">
                        <a:extLst>
                          <a:ext uri="{FF2B5EF4-FFF2-40B4-BE49-F238E27FC236}">
                            <a16:creationId xmlns:a16="http://schemas.microsoft.com/office/drawing/2014/main" id="{B162549B-3034-4D07-93D0-EBF4F9099A7D}"/>
                          </a:ext>
                        </a:extLst>
                      </p:cNvPr>
                      <p:cNvPicPr>
                        <a:picLocks noChangeAspect="1" noChangeArrowheads="1"/>
                      </p:cNvPicPr>
                      <p:nvPr/>
                    </p:nvPicPr>
                    <p:blipFill>
                      <a:blip r:embed="rId6"/>
                      <a:srcRect/>
                      <a:stretch>
                        <a:fillRect/>
                      </a:stretch>
                    </p:blipFill>
                    <p:spPr bwMode="auto">
                      <a:xfrm>
                        <a:off x="6455276" y="2220687"/>
                        <a:ext cx="5354033" cy="437671"/>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42A8C542-03FB-4C88-9979-DAC42797D772}"/>
              </a:ext>
            </a:extLst>
          </p:cNvPr>
          <p:cNvGraphicFramePr>
            <a:graphicFrameLocks noChangeAspect="1"/>
          </p:cNvGraphicFramePr>
          <p:nvPr>
            <p:extLst>
              <p:ext uri="{D42A27DB-BD31-4B8C-83A1-F6EECF244321}">
                <p14:modId xmlns:p14="http://schemas.microsoft.com/office/powerpoint/2010/main" val="2194237995"/>
              </p:ext>
            </p:extLst>
          </p:nvPr>
        </p:nvGraphicFramePr>
        <p:xfrm>
          <a:off x="326795" y="4266788"/>
          <a:ext cx="3436047" cy="381783"/>
        </p:xfrm>
        <a:graphic>
          <a:graphicData uri="http://schemas.openxmlformats.org/presentationml/2006/ole">
            <mc:AlternateContent xmlns:mc="http://schemas.openxmlformats.org/markup-compatibility/2006">
              <mc:Choice xmlns:v="urn:schemas-microsoft-com:vml" Requires="v">
                <p:oleObj name="Equation" r:id="rId7" imgW="2768600" imgH="304800" progId="Equation.DSMT4">
                  <p:embed/>
                </p:oleObj>
              </mc:Choice>
              <mc:Fallback>
                <p:oleObj name="Equation" r:id="rId7" imgW="2768600" imgH="304800" progId="Equation.DSMT4">
                  <p:embed/>
                  <p:pic>
                    <p:nvPicPr>
                      <p:cNvPr id="10" name="Object 9">
                        <a:extLst>
                          <a:ext uri="{FF2B5EF4-FFF2-40B4-BE49-F238E27FC236}">
                            <a16:creationId xmlns:a16="http://schemas.microsoft.com/office/drawing/2014/main" id="{42A8C542-03FB-4C88-9979-DAC42797D77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6795" y="4266788"/>
                        <a:ext cx="3436047" cy="381783"/>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C6E10A41-B9C1-4CF9-9174-41C02F16AB5C}"/>
              </a:ext>
            </a:extLst>
          </p:cNvPr>
          <p:cNvSpPr txBox="1"/>
          <p:nvPr/>
        </p:nvSpPr>
        <p:spPr>
          <a:xfrm>
            <a:off x="285941" y="3781424"/>
            <a:ext cx="2667785" cy="307777"/>
          </a:xfrm>
          <a:prstGeom prst="rect">
            <a:avLst/>
          </a:prstGeom>
          <a:noFill/>
        </p:spPr>
        <p:txBody>
          <a:bodyPr wrap="square" rtlCol="0">
            <a:spAutoFit/>
          </a:bodyPr>
          <a:lstStyle/>
          <a:p>
            <a:r>
              <a:rPr lang="en-US" sz="1400"/>
              <a:t>So our propagator of interest is:</a:t>
            </a:r>
          </a:p>
        </p:txBody>
      </p:sp>
      <p:graphicFrame>
        <p:nvGraphicFramePr>
          <p:cNvPr id="13" name="Object 12">
            <a:extLst>
              <a:ext uri="{FF2B5EF4-FFF2-40B4-BE49-F238E27FC236}">
                <a16:creationId xmlns:a16="http://schemas.microsoft.com/office/drawing/2014/main" id="{5C5A9525-ECAA-4584-916A-6A627FE4A74D}"/>
              </a:ext>
            </a:extLst>
          </p:cNvPr>
          <p:cNvGraphicFramePr>
            <a:graphicFrameLocks noChangeAspect="1"/>
          </p:cNvGraphicFramePr>
          <p:nvPr>
            <p:extLst>
              <p:ext uri="{D42A27DB-BD31-4B8C-83A1-F6EECF244321}">
                <p14:modId xmlns:p14="http://schemas.microsoft.com/office/powerpoint/2010/main" val="2179038433"/>
              </p:ext>
            </p:extLst>
          </p:nvPr>
        </p:nvGraphicFramePr>
        <p:xfrm>
          <a:off x="4585075" y="4146550"/>
          <a:ext cx="7112000" cy="603250"/>
        </p:xfrm>
        <a:graphic>
          <a:graphicData uri="http://schemas.openxmlformats.org/presentationml/2006/ole">
            <mc:AlternateContent xmlns:mc="http://schemas.openxmlformats.org/markup-compatibility/2006">
              <mc:Choice xmlns:v="urn:schemas-microsoft-com:vml" Requires="v">
                <p:oleObj name="Equation" r:id="rId9" imgW="5371920" imgH="482400" progId="Equation.DSMT4">
                  <p:embed/>
                </p:oleObj>
              </mc:Choice>
              <mc:Fallback>
                <p:oleObj name="Equation" r:id="rId9" imgW="5371920" imgH="482400" progId="Equation.DSMT4">
                  <p:embed/>
                  <p:pic>
                    <p:nvPicPr>
                      <p:cNvPr id="13" name="Object 12">
                        <a:extLst>
                          <a:ext uri="{FF2B5EF4-FFF2-40B4-BE49-F238E27FC236}">
                            <a16:creationId xmlns:a16="http://schemas.microsoft.com/office/drawing/2014/main" id="{5C5A9525-ECAA-4584-916A-6A627FE4A74D}"/>
                          </a:ext>
                        </a:extLst>
                      </p:cNvPr>
                      <p:cNvPicPr>
                        <a:picLocks noChangeAspect="1" noChangeArrowheads="1"/>
                      </p:cNvPicPr>
                      <p:nvPr/>
                    </p:nvPicPr>
                    <p:blipFill>
                      <a:blip r:embed="rId10"/>
                      <a:srcRect/>
                      <a:stretch>
                        <a:fillRect/>
                      </a:stretch>
                    </p:blipFill>
                    <p:spPr bwMode="auto">
                      <a:xfrm>
                        <a:off x="4585075" y="4146550"/>
                        <a:ext cx="7112000" cy="603250"/>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298E8BD4-438D-4188-9E66-E87CD2C36BA3}"/>
              </a:ext>
            </a:extLst>
          </p:cNvPr>
          <p:cNvSpPr txBox="1"/>
          <p:nvPr/>
        </p:nvSpPr>
        <p:spPr>
          <a:xfrm>
            <a:off x="264308" y="4971774"/>
            <a:ext cx="9981417" cy="307777"/>
          </a:xfrm>
          <a:prstGeom prst="rect">
            <a:avLst/>
          </a:prstGeom>
          <a:noFill/>
        </p:spPr>
        <p:txBody>
          <a:bodyPr wrap="square" rtlCol="0">
            <a:spAutoFit/>
          </a:bodyPr>
          <a:lstStyle/>
          <a:p>
            <a:r>
              <a:rPr lang="en-US" sz="1400"/>
              <a:t>Basically just insert resolutions of identity, at time intervals dt between 0 and t, and use the overlap </a:t>
            </a:r>
          </a:p>
        </p:txBody>
      </p:sp>
      <p:sp>
        <p:nvSpPr>
          <p:cNvPr id="15" name="TextBox 14">
            <a:extLst>
              <a:ext uri="{FF2B5EF4-FFF2-40B4-BE49-F238E27FC236}">
                <a16:creationId xmlns:a16="http://schemas.microsoft.com/office/drawing/2014/main" id="{09EE8DAB-ACF0-4D92-B2A2-4F805800A5E4}"/>
              </a:ext>
            </a:extLst>
          </p:cNvPr>
          <p:cNvSpPr txBox="1"/>
          <p:nvPr/>
        </p:nvSpPr>
        <p:spPr>
          <a:xfrm>
            <a:off x="285941" y="3092540"/>
            <a:ext cx="2740058" cy="523220"/>
          </a:xfrm>
          <a:prstGeom prst="rect">
            <a:avLst/>
          </a:prstGeom>
          <a:noFill/>
        </p:spPr>
        <p:txBody>
          <a:bodyPr wrap="square" rtlCol="0">
            <a:spAutoFit/>
          </a:bodyPr>
          <a:lstStyle/>
          <a:p>
            <a:r>
              <a:rPr lang="en-US" sz="1400"/>
              <a:t>The overlap between any two states is:</a:t>
            </a:r>
          </a:p>
        </p:txBody>
      </p:sp>
      <p:graphicFrame>
        <p:nvGraphicFramePr>
          <p:cNvPr id="17" name="Object 16">
            <a:extLst>
              <a:ext uri="{FF2B5EF4-FFF2-40B4-BE49-F238E27FC236}">
                <a16:creationId xmlns:a16="http://schemas.microsoft.com/office/drawing/2014/main" id="{463C22A2-DA6C-4F7B-A607-BB69EE1CDDD1}"/>
              </a:ext>
            </a:extLst>
          </p:cNvPr>
          <p:cNvGraphicFramePr>
            <a:graphicFrameLocks noChangeAspect="1"/>
          </p:cNvGraphicFramePr>
          <p:nvPr>
            <p:extLst>
              <p:ext uri="{D42A27DB-BD31-4B8C-83A1-F6EECF244321}">
                <p14:modId xmlns:p14="http://schemas.microsoft.com/office/powerpoint/2010/main" val="1200760678"/>
              </p:ext>
            </p:extLst>
          </p:nvPr>
        </p:nvGraphicFramePr>
        <p:xfrm>
          <a:off x="3146800" y="3079750"/>
          <a:ext cx="2900362" cy="436563"/>
        </p:xfrm>
        <a:graphic>
          <a:graphicData uri="http://schemas.openxmlformats.org/presentationml/2006/ole">
            <mc:AlternateContent xmlns:mc="http://schemas.openxmlformats.org/markup-compatibility/2006">
              <mc:Choice xmlns:v="urn:schemas-microsoft-com:vml" Requires="v">
                <p:oleObj name="Equation" r:id="rId11" imgW="2425680" imgH="380880" progId="Equation.DSMT4">
                  <p:embed/>
                </p:oleObj>
              </mc:Choice>
              <mc:Fallback>
                <p:oleObj name="Equation" r:id="rId11" imgW="2425680" imgH="380880" progId="Equation.DSMT4">
                  <p:embed/>
                  <p:pic>
                    <p:nvPicPr>
                      <p:cNvPr id="17" name="Object 16">
                        <a:extLst>
                          <a:ext uri="{FF2B5EF4-FFF2-40B4-BE49-F238E27FC236}">
                            <a16:creationId xmlns:a16="http://schemas.microsoft.com/office/drawing/2014/main" id="{463C22A2-DA6C-4F7B-A607-BB69EE1CDDD1}"/>
                          </a:ext>
                        </a:extLst>
                      </p:cNvPr>
                      <p:cNvPicPr>
                        <a:picLocks noChangeAspect="1" noChangeArrowheads="1"/>
                      </p:cNvPicPr>
                      <p:nvPr/>
                    </p:nvPicPr>
                    <p:blipFill>
                      <a:blip r:embed="rId12"/>
                      <a:srcRect/>
                      <a:stretch>
                        <a:fillRect/>
                      </a:stretch>
                    </p:blipFill>
                    <p:spPr bwMode="auto">
                      <a:xfrm>
                        <a:off x="3146800" y="3079750"/>
                        <a:ext cx="2900362" cy="436563"/>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DC74B5A1-9983-48FE-B7EA-285732559085}"/>
              </a:ext>
            </a:extLst>
          </p:cNvPr>
          <p:cNvSpPr txBox="1"/>
          <p:nvPr/>
        </p:nvSpPr>
        <p:spPr>
          <a:xfrm>
            <a:off x="6455276" y="3099013"/>
            <a:ext cx="2264516" cy="307777"/>
          </a:xfrm>
          <a:prstGeom prst="rect">
            <a:avLst/>
          </a:prstGeom>
          <a:noFill/>
        </p:spPr>
        <p:txBody>
          <a:bodyPr wrap="square" rtlCol="0">
            <a:spAutoFit/>
          </a:bodyPr>
          <a:lstStyle/>
          <a:p>
            <a:r>
              <a:rPr lang="en-US" sz="1400"/>
              <a:t>And resolution of identity:</a:t>
            </a:r>
          </a:p>
        </p:txBody>
      </p:sp>
      <p:graphicFrame>
        <p:nvGraphicFramePr>
          <p:cNvPr id="20" name="Object 19">
            <a:extLst>
              <a:ext uri="{FF2B5EF4-FFF2-40B4-BE49-F238E27FC236}">
                <a16:creationId xmlns:a16="http://schemas.microsoft.com/office/drawing/2014/main" id="{6DB204A2-86EB-4475-BFEB-64D86BBAB86D}"/>
              </a:ext>
            </a:extLst>
          </p:cNvPr>
          <p:cNvGraphicFramePr>
            <a:graphicFrameLocks noChangeAspect="1"/>
          </p:cNvGraphicFramePr>
          <p:nvPr>
            <p:extLst>
              <p:ext uri="{D42A27DB-BD31-4B8C-83A1-F6EECF244321}">
                <p14:modId xmlns:p14="http://schemas.microsoft.com/office/powerpoint/2010/main" val="2389020501"/>
              </p:ext>
            </p:extLst>
          </p:nvPr>
        </p:nvGraphicFramePr>
        <p:xfrm>
          <a:off x="8934450" y="3092450"/>
          <a:ext cx="2622550" cy="338138"/>
        </p:xfrm>
        <a:graphic>
          <a:graphicData uri="http://schemas.openxmlformats.org/presentationml/2006/ole">
            <mc:AlternateContent xmlns:mc="http://schemas.openxmlformats.org/markup-compatibility/2006">
              <mc:Choice xmlns:v="urn:schemas-microsoft-com:vml" Requires="v">
                <p:oleObj name="Equation" r:id="rId13" imgW="2361960" imgH="279360" progId="Equation.DSMT4">
                  <p:embed/>
                </p:oleObj>
              </mc:Choice>
              <mc:Fallback>
                <p:oleObj name="Equation" r:id="rId13" imgW="2361960" imgH="279360" progId="Equation.DSMT4">
                  <p:embed/>
                  <p:pic>
                    <p:nvPicPr>
                      <p:cNvPr id="20" name="Object 19">
                        <a:extLst>
                          <a:ext uri="{FF2B5EF4-FFF2-40B4-BE49-F238E27FC236}">
                            <a16:creationId xmlns:a16="http://schemas.microsoft.com/office/drawing/2014/main" id="{6DB204A2-86EB-4475-BFEB-64D86BBAB86D}"/>
                          </a:ext>
                        </a:extLst>
                      </p:cNvPr>
                      <p:cNvPicPr>
                        <a:picLocks noChangeAspect="1" noChangeArrowheads="1"/>
                      </p:cNvPicPr>
                      <p:nvPr/>
                    </p:nvPicPr>
                    <p:blipFill>
                      <a:blip r:embed="rId14"/>
                      <a:srcRect/>
                      <a:stretch>
                        <a:fillRect/>
                      </a:stretch>
                    </p:blipFill>
                    <p:spPr bwMode="auto">
                      <a:xfrm>
                        <a:off x="8934450" y="3092450"/>
                        <a:ext cx="2622550" cy="338138"/>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9473B779-9D89-4269-BECB-38A2FD03FF9B}"/>
              </a:ext>
            </a:extLst>
          </p:cNvPr>
          <p:cNvGraphicFramePr>
            <a:graphicFrameLocks noChangeAspect="1"/>
          </p:cNvGraphicFramePr>
          <p:nvPr>
            <p:extLst>
              <p:ext uri="{D42A27DB-BD31-4B8C-83A1-F6EECF244321}">
                <p14:modId xmlns:p14="http://schemas.microsoft.com/office/powerpoint/2010/main" val="3976243936"/>
              </p:ext>
            </p:extLst>
          </p:nvPr>
        </p:nvGraphicFramePr>
        <p:xfrm>
          <a:off x="328613" y="5567363"/>
          <a:ext cx="4893627" cy="563554"/>
        </p:xfrm>
        <a:graphic>
          <a:graphicData uri="http://schemas.openxmlformats.org/presentationml/2006/ole">
            <mc:AlternateContent xmlns:mc="http://schemas.openxmlformats.org/markup-compatibility/2006">
              <mc:Choice xmlns:v="urn:schemas-microsoft-com:vml" Requires="v">
                <p:oleObj name="Equation" r:id="rId15" imgW="4076640" imgH="495000" progId="Equation.DSMT4">
                  <p:embed/>
                </p:oleObj>
              </mc:Choice>
              <mc:Fallback>
                <p:oleObj name="Equation" r:id="rId15" imgW="4076640" imgH="495000" progId="Equation.DSMT4">
                  <p:embed/>
                  <p:pic>
                    <p:nvPicPr>
                      <p:cNvPr id="22" name="Object 21">
                        <a:extLst>
                          <a:ext uri="{FF2B5EF4-FFF2-40B4-BE49-F238E27FC236}">
                            <a16:creationId xmlns:a16="http://schemas.microsoft.com/office/drawing/2014/main" id="{9473B779-9D89-4269-BECB-38A2FD03FF9B}"/>
                          </a:ext>
                        </a:extLst>
                      </p:cNvPr>
                      <p:cNvPicPr>
                        <a:picLocks noChangeAspect="1" noChangeArrowheads="1"/>
                      </p:cNvPicPr>
                      <p:nvPr/>
                    </p:nvPicPr>
                    <p:blipFill>
                      <a:blip r:embed="rId16"/>
                      <a:srcRect/>
                      <a:stretch>
                        <a:fillRect/>
                      </a:stretch>
                    </p:blipFill>
                    <p:spPr bwMode="auto">
                      <a:xfrm>
                        <a:off x="328613" y="5567363"/>
                        <a:ext cx="4893627" cy="563554"/>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D5E4FD3E-D0A6-467E-B303-A8B17015D111}"/>
              </a:ext>
            </a:extLst>
          </p:cNvPr>
          <p:cNvGraphicFramePr>
            <a:graphicFrameLocks noChangeAspect="1"/>
          </p:cNvGraphicFramePr>
          <p:nvPr>
            <p:extLst>
              <p:ext uri="{D42A27DB-BD31-4B8C-83A1-F6EECF244321}">
                <p14:modId xmlns:p14="http://schemas.microsoft.com/office/powerpoint/2010/main" val="3123629792"/>
              </p:ext>
            </p:extLst>
          </p:nvPr>
        </p:nvGraphicFramePr>
        <p:xfrm>
          <a:off x="5617379" y="5568307"/>
          <a:ext cx="6452701" cy="562987"/>
        </p:xfrm>
        <a:graphic>
          <a:graphicData uri="http://schemas.openxmlformats.org/presentationml/2006/ole">
            <mc:AlternateContent xmlns:mc="http://schemas.openxmlformats.org/markup-compatibility/2006">
              <mc:Choice xmlns:v="urn:schemas-microsoft-com:vml" Requires="v">
                <p:oleObj name="Equation" r:id="rId17" imgW="5524200" imgH="469800" progId="Equation.DSMT4">
                  <p:embed/>
                </p:oleObj>
              </mc:Choice>
              <mc:Fallback>
                <p:oleObj name="Equation" r:id="rId17" imgW="5524200" imgH="469800" progId="Equation.DSMT4">
                  <p:embed/>
                  <p:pic>
                    <p:nvPicPr>
                      <p:cNvPr id="24" name="Object 23">
                        <a:extLst>
                          <a:ext uri="{FF2B5EF4-FFF2-40B4-BE49-F238E27FC236}">
                            <a16:creationId xmlns:a16="http://schemas.microsoft.com/office/drawing/2014/main" id="{D5E4FD3E-D0A6-467E-B303-A8B17015D111}"/>
                          </a:ext>
                        </a:extLst>
                      </p:cNvPr>
                      <p:cNvPicPr>
                        <a:picLocks noChangeAspect="1" noChangeArrowheads="1"/>
                      </p:cNvPicPr>
                      <p:nvPr/>
                    </p:nvPicPr>
                    <p:blipFill>
                      <a:blip r:embed="rId18"/>
                      <a:srcRect/>
                      <a:stretch>
                        <a:fillRect/>
                      </a:stretch>
                    </p:blipFill>
                    <p:spPr bwMode="auto">
                      <a:xfrm>
                        <a:off x="5617379" y="5568307"/>
                        <a:ext cx="6452701" cy="56298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5019314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1833074" y="93802"/>
            <a:ext cx="8202551" cy="523220"/>
          </a:xfrm>
          <a:prstGeom prst="rect">
            <a:avLst/>
          </a:prstGeom>
          <a:noFill/>
        </p:spPr>
        <p:txBody>
          <a:bodyPr wrap="square" rtlCol="0">
            <a:spAutoFit/>
          </a:bodyPr>
          <a:lstStyle/>
          <a:p>
            <a:r>
              <a:rPr lang="en-US" sz="2800" b="1" u="sng"/>
              <a:t>Green’s Functions - Douglas Expansion of Propagator</a:t>
            </a:r>
          </a:p>
        </p:txBody>
      </p:sp>
      <p:sp>
        <p:nvSpPr>
          <p:cNvPr id="14" name="Rectangle 13">
            <a:extLst>
              <a:ext uri="{FF2B5EF4-FFF2-40B4-BE49-F238E27FC236}">
                <a16:creationId xmlns:a16="http://schemas.microsoft.com/office/drawing/2014/main" id="{7F171072-7E8C-4DB8-BB27-54554D5FD844}"/>
              </a:ext>
            </a:extLst>
          </p:cNvPr>
          <p:cNvSpPr/>
          <p:nvPr/>
        </p:nvSpPr>
        <p:spPr>
          <a:xfrm>
            <a:off x="381174" y="865702"/>
            <a:ext cx="6915172" cy="338554"/>
          </a:xfrm>
          <a:prstGeom prst="rect">
            <a:avLst/>
          </a:prstGeom>
        </p:spPr>
        <p:txBody>
          <a:bodyPr wrap="square">
            <a:spAutoFit/>
          </a:bodyPr>
          <a:lstStyle/>
          <a:p>
            <a:r>
              <a:rPr lang="en-US" sz="1600"/>
              <a:t>Now we’ll consider the many particle propagator, and its expansion</a:t>
            </a:r>
          </a:p>
        </p:txBody>
      </p:sp>
      <p:graphicFrame>
        <p:nvGraphicFramePr>
          <p:cNvPr id="5" name="Object 4">
            <a:extLst>
              <a:ext uri="{FF2B5EF4-FFF2-40B4-BE49-F238E27FC236}">
                <a16:creationId xmlns:a16="http://schemas.microsoft.com/office/drawing/2014/main" id="{B9221D40-9AFA-4B11-A555-0E7B2EF308E3}"/>
              </a:ext>
            </a:extLst>
          </p:cNvPr>
          <p:cNvGraphicFramePr>
            <a:graphicFrameLocks noChangeAspect="1"/>
          </p:cNvGraphicFramePr>
          <p:nvPr/>
        </p:nvGraphicFramePr>
        <p:xfrm>
          <a:off x="381174" y="1405217"/>
          <a:ext cx="8875713" cy="641350"/>
        </p:xfrm>
        <a:graphic>
          <a:graphicData uri="http://schemas.openxmlformats.org/presentationml/2006/ole">
            <mc:AlternateContent xmlns:mc="http://schemas.openxmlformats.org/markup-compatibility/2006">
              <mc:Choice xmlns:v="urn:schemas-microsoft-com:vml" Requires="v">
                <p:oleObj name="Equation" r:id="rId3" imgW="6629400" imgH="482400" progId="Equation.DSMT4">
                  <p:embed/>
                </p:oleObj>
              </mc:Choice>
              <mc:Fallback>
                <p:oleObj name="Equation" r:id="rId3" imgW="6629400" imgH="482400" progId="Equation.DSMT4">
                  <p:embed/>
                  <p:pic>
                    <p:nvPicPr>
                      <p:cNvPr id="5" name="Object 4">
                        <a:extLst>
                          <a:ext uri="{FF2B5EF4-FFF2-40B4-BE49-F238E27FC236}">
                            <a16:creationId xmlns:a16="http://schemas.microsoft.com/office/drawing/2014/main" id="{B9221D40-9AFA-4B11-A555-0E7B2EF308E3}"/>
                          </a:ext>
                        </a:extLst>
                      </p:cNvPr>
                      <p:cNvPicPr>
                        <a:picLocks noChangeAspect="1" noChangeArrowheads="1"/>
                      </p:cNvPicPr>
                      <p:nvPr/>
                    </p:nvPicPr>
                    <p:blipFill>
                      <a:blip r:embed="rId4"/>
                      <a:srcRect/>
                      <a:stretch>
                        <a:fillRect/>
                      </a:stretch>
                    </p:blipFill>
                    <p:spPr bwMode="auto">
                      <a:xfrm>
                        <a:off x="381174" y="1405217"/>
                        <a:ext cx="8875713" cy="64135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84EADE4F-E786-45A8-91F7-7DF4D2E74BAB}"/>
              </a:ext>
            </a:extLst>
          </p:cNvPr>
          <p:cNvGraphicFramePr>
            <a:graphicFrameLocks noChangeAspect="1"/>
          </p:cNvGraphicFramePr>
          <p:nvPr/>
        </p:nvGraphicFramePr>
        <p:xfrm>
          <a:off x="435231" y="2787043"/>
          <a:ext cx="3454400" cy="1609725"/>
        </p:xfrm>
        <a:graphic>
          <a:graphicData uri="http://schemas.openxmlformats.org/presentationml/2006/ole">
            <mc:AlternateContent xmlns:mc="http://schemas.openxmlformats.org/markup-compatibility/2006">
              <mc:Choice xmlns:v="urn:schemas-microsoft-com:vml" Requires="v">
                <p:oleObj name="Equation" r:id="rId5" imgW="2793960" imgH="1295280" progId="Equation.DSMT4">
                  <p:embed/>
                </p:oleObj>
              </mc:Choice>
              <mc:Fallback>
                <p:oleObj name="Equation" r:id="rId5" imgW="2793960" imgH="1295280" progId="Equation.DSMT4">
                  <p:embed/>
                  <p:pic>
                    <p:nvPicPr>
                      <p:cNvPr id="7" name="Object 6">
                        <a:extLst>
                          <a:ext uri="{FF2B5EF4-FFF2-40B4-BE49-F238E27FC236}">
                            <a16:creationId xmlns:a16="http://schemas.microsoft.com/office/drawing/2014/main" id="{84EADE4F-E786-45A8-91F7-7DF4D2E74BAB}"/>
                          </a:ext>
                        </a:extLst>
                      </p:cNvPr>
                      <p:cNvPicPr>
                        <a:picLocks noChangeAspect="1" noChangeArrowheads="1"/>
                      </p:cNvPicPr>
                      <p:nvPr/>
                    </p:nvPicPr>
                    <p:blipFill>
                      <a:blip r:embed="rId6"/>
                      <a:srcRect/>
                      <a:stretch>
                        <a:fillRect/>
                      </a:stretch>
                    </p:blipFill>
                    <p:spPr bwMode="auto">
                      <a:xfrm>
                        <a:off x="435231" y="2787043"/>
                        <a:ext cx="3454400" cy="1609725"/>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4F047219-80A6-4F78-B274-6EB9C6427A9E}"/>
              </a:ext>
            </a:extLst>
          </p:cNvPr>
          <p:cNvSpPr txBox="1"/>
          <p:nvPr/>
        </p:nvSpPr>
        <p:spPr>
          <a:xfrm>
            <a:off x="381174" y="2247528"/>
            <a:ext cx="9367373" cy="338554"/>
          </a:xfrm>
          <a:prstGeom prst="rect">
            <a:avLst/>
          </a:prstGeom>
          <a:noFill/>
        </p:spPr>
        <p:txBody>
          <a:bodyPr wrap="none" rtlCol="0">
            <a:spAutoFit/>
          </a:bodyPr>
          <a:lstStyle/>
          <a:p>
            <a:r>
              <a:rPr lang="en-US" sz="1600"/>
              <a:t>Generic solution is given below, where in the last line we take advantage of fact that H annihilates the vacuum:</a:t>
            </a:r>
            <a:endParaRPr lang="en-US"/>
          </a:p>
        </p:txBody>
      </p:sp>
      <p:graphicFrame>
        <p:nvGraphicFramePr>
          <p:cNvPr id="11" name="Object 10">
            <a:extLst>
              <a:ext uri="{FF2B5EF4-FFF2-40B4-BE49-F238E27FC236}">
                <a16:creationId xmlns:a16="http://schemas.microsoft.com/office/drawing/2014/main" id="{C2B1DA37-3717-4E6B-B75E-38FE80793CBA}"/>
              </a:ext>
            </a:extLst>
          </p:cNvPr>
          <p:cNvGraphicFramePr>
            <a:graphicFrameLocks noChangeAspect="1"/>
          </p:cNvGraphicFramePr>
          <p:nvPr>
            <p:extLst>
              <p:ext uri="{D42A27DB-BD31-4B8C-83A1-F6EECF244321}">
                <p14:modId xmlns:p14="http://schemas.microsoft.com/office/powerpoint/2010/main" val="2020486540"/>
              </p:ext>
            </p:extLst>
          </p:nvPr>
        </p:nvGraphicFramePr>
        <p:xfrm>
          <a:off x="435230" y="5345220"/>
          <a:ext cx="6022031" cy="1140423"/>
        </p:xfrm>
        <a:graphic>
          <a:graphicData uri="http://schemas.openxmlformats.org/presentationml/2006/ole">
            <mc:AlternateContent xmlns:mc="http://schemas.openxmlformats.org/markup-compatibility/2006">
              <mc:Choice xmlns:v="urn:schemas-microsoft-com:vml" Requires="v">
                <p:oleObj name="Equation" r:id="rId7" imgW="4635360" imgH="888840" progId="Equation.DSMT4">
                  <p:embed/>
                </p:oleObj>
              </mc:Choice>
              <mc:Fallback>
                <p:oleObj name="Equation" r:id="rId7" imgW="4635360" imgH="888840" progId="Equation.DSMT4">
                  <p:embed/>
                  <p:pic>
                    <p:nvPicPr>
                      <p:cNvPr id="11" name="Object 10">
                        <a:extLst>
                          <a:ext uri="{FF2B5EF4-FFF2-40B4-BE49-F238E27FC236}">
                            <a16:creationId xmlns:a16="http://schemas.microsoft.com/office/drawing/2014/main" id="{C2B1DA37-3717-4E6B-B75E-38FE80793CBA}"/>
                          </a:ext>
                        </a:extLst>
                      </p:cNvPr>
                      <p:cNvPicPr>
                        <a:picLocks noChangeAspect="1" noChangeArrowheads="1"/>
                      </p:cNvPicPr>
                      <p:nvPr/>
                    </p:nvPicPr>
                    <p:blipFill>
                      <a:blip r:embed="rId8"/>
                      <a:srcRect/>
                      <a:stretch>
                        <a:fillRect/>
                      </a:stretch>
                    </p:blipFill>
                    <p:spPr bwMode="auto">
                      <a:xfrm>
                        <a:off x="435230" y="5345220"/>
                        <a:ext cx="6022031" cy="1140423"/>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EF095C32-D2CC-4B95-90A6-712E257F58E6}"/>
              </a:ext>
            </a:extLst>
          </p:cNvPr>
          <p:cNvSpPr txBox="1"/>
          <p:nvPr/>
        </p:nvSpPr>
        <p:spPr>
          <a:xfrm>
            <a:off x="381173" y="4645448"/>
            <a:ext cx="6330712" cy="584775"/>
          </a:xfrm>
          <a:prstGeom prst="rect">
            <a:avLst/>
          </a:prstGeom>
          <a:noFill/>
        </p:spPr>
        <p:txBody>
          <a:bodyPr wrap="square" rtlCol="0">
            <a:spAutoFit/>
          </a:bodyPr>
          <a:lstStyle/>
          <a:p>
            <a:r>
              <a:rPr lang="en-US" sz="1600"/>
              <a:t>In the GF formalism we’ve discussed, we can write this as thing below, and the diagrammatic expansion would be given by the ball to the right:</a:t>
            </a:r>
            <a:endParaRPr lang="en-US"/>
          </a:p>
        </p:txBody>
      </p:sp>
      <p:pic>
        <p:nvPicPr>
          <p:cNvPr id="61455" name="Picture 15" descr="G_N_ins">
            <a:extLst>
              <a:ext uri="{FF2B5EF4-FFF2-40B4-BE49-F238E27FC236}">
                <a16:creationId xmlns:a16="http://schemas.microsoft.com/office/drawing/2014/main" id="{977805CE-1472-4855-BBC1-FD3515B989A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93339" y="3549337"/>
            <a:ext cx="3671692" cy="2369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94371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1824086" y="129538"/>
            <a:ext cx="8738648" cy="523220"/>
          </a:xfrm>
          <a:prstGeom prst="rect">
            <a:avLst/>
          </a:prstGeom>
          <a:noFill/>
        </p:spPr>
        <p:txBody>
          <a:bodyPr wrap="square" rtlCol="0">
            <a:spAutoFit/>
          </a:bodyPr>
          <a:lstStyle/>
          <a:p>
            <a:r>
              <a:rPr lang="en-US" sz="2800" b="1" u="sng"/>
              <a:t>Green’s Functions - Douglas Expansion of Propagator</a:t>
            </a:r>
          </a:p>
        </p:txBody>
      </p:sp>
      <p:sp>
        <p:nvSpPr>
          <p:cNvPr id="14" name="Rectangle 13">
            <a:extLst>
              <a:ext uri="{FF2B5EF4-FFF2-40B4-BE49-F238E27FC236}">
                <a16:creationId xmlns:a16="http://schemas.microsoft.com/office/drawing/2014/main" id="{7F171072-7E8C-4DB8-BB27-54554D5FD844}"/>
              </a:ext>
            </a:extLst>
          </p:cNvPr>
          <p:cNvSpPr/>
          <p:nvPr/>
        </p:nvSpPr>
        <p:spPr>
          <a:xfrm>
            <a:off x="381174" y="865702"/>
            <a:ext cx="8414034" cy="523220"/>
          </a:xfrm>
          <a:prstGeom prst="rect">
            <a:avLst/>
          </a:prstGeom>
        </p:spPr>
        <p:txBody>
          <a:bodyPr wrap="square">
            <a:spAutoFit/>
          </a:bodyPr>
          <a:lstStyle/>
          <a:p>
            <a:r>
              <a:rPr lang="en-US" sz="1400"/>
              <a:t>The bare propagators are given by stuff below.  Formally, the first is only well defined for t &gt; t’, because otherwise the sum diverges.  This makes G</a:t>
            </a:r>
            <a:r>
              <a:rPr lang="en-US" sz="1400" baseline="30000"/>
              <a:t>++</a:t>
            </a:r>
            <a:r>
              <a:rPr lang="en-US" sz="1400"/>
              <a:t> completely undefined.  But these problems can be handled in due course.</a:t>
            </a:r>
          </a:p>
        </p:txBody>
      </p:sp>
      <p:graphicFrame>
        <p:nvGraphicFramePr>
          <p:cNvPr id="3" name="Object 2">
            <a:extLst>
              <a:ext uri="{FF2B5EF4-FFF2-40B4-BE49-F238E27FC236}">
                <a16:creationId xmlns:a16="http://schemas.microsoft.com/office/drawing/2014/main" id="{AFB80430-62E8-4F98-8A9B-2C5CAC642516}"/>
              </a:ext>
            </a:extLst>
          </p:cNvPr>
          <p:cNvGraphicFramePr>
            <a:graphicFrameLocks noChangeAspect="1"/>
          </p:cNvGraphicFramePr>
          <p:nvPr/>
        </p:nvGraphicFramePr>
        <p:xfrm>
          <a:off x="410178" y="1576624"/>
          <a:ext cx="5934061" cy="1458150"/>
        </p:xfrm>
        <a:graphic>
          <a:graphicData uri="http://schemas.openxmlformats.org/presentationml/2006/ole">
            <mc:AlternateContent xmlns:mc="http://schemas.openxmlformats.org/markup-compatibility/2006">
              <mc:Choice xmlns:v="urn:schemas-microsoft-com:vml" Requires="v">
                <p:oleObj name="Equation" r:id="rId3" imgW="4647960" imgH="1143000" progId="Equation.DSMT4">
                  <p:embed/>
                </p:oleObj>
              </mc:Choice>
              <mc:Fallback>
                <p:oleObj name="Equation" r:id="rId3" imgW="4647960" imgH="1143000" progId="Equation.DSMT4">
                  <p:embed/>
                  <p:pic>
                    <p:nvPicPr>
                      <p:cNvPr id="3" name="Object 2">
                        <a:extLst>
                          <a:ext uri="{FF2B5EF4-FFF2-40B4-BE49-F238E27FC236}">
                            <a16:creationId xmlns:a16="http://schemas.microsoft.com/office/drawing/2014/main" id="{AFB80430-62E8-4F98-8A9B-2C5CAC642516}"/>
                          </a:ext>
                        </a:extLst>
                      </p:cNvPr>
                      <p:cNvPicPr>
                        <a:picLocks noChangeAspect="1" noChangeArrowheads="1"/>
                      </p:cNvPicPr>
                      <p:nvPr/>
                    </p:nvPicPr>
                    <p:blipFill>
                      <a:blip r:embed="rId4"/>
                      <a:srcRect/>
                      <a:stretch>
                        <a:fillRect/>
                      </a:stretch>
                    </p:blipFill>
                    <p:spPr bwMode="auto">
                      <a:xfrm>
                        <a:off x="410178" y="1576624"/>
                        <a:ext cx="5934061" cy="1458150"/>
                      </a:xfrm>
                      <a:prstGeom prst="rect">
                        <a:avLst/>
                      </a:prstGeom>
                      <a:noFill/>
                    </p:spPr>
                  </p:pic>
                </p:oleObj>
              </mc:Fallback>
            </mc:AlternateContent>
          </a:graphicData>
        </a:graphic>
      </p:graphicFrame>
      <p:sp>
        <p:nvSpPr>
          <p:cNvPr id="13" name="Rectangle 12">
            <a:extLst>
              <a:ext uri="{FF2B5EF4-FFF2-40B4-BE49-F238E27FC236}">
                <a16:creationId xmlns:a16="http://schemas.microsoft.com/office/drawing/2014/main" id="{9438AFD8-3FB7-4056-AF50-EA7E920F72AA}"/>
              </a:ext>
            </a:extLst>
          </p:cNvPr>
          <p:cNvSpPr/>
          <p:nvPr/>
        </p:nvSpPr>
        <p:spPr>
          <a:xfrm>
            <a:off x="381174" y="3236655"/>
            <a:ext cx="9912896" cy="738664"/>
          </a:xfrm>
          <a:prstGeom prst="rect">
            <a:avLst/>
          </a:prstGeom>
        </p:spPr>
        <p:txBody>
          <a:bodyPr wrap="square">
            <a:spAutoFit/>
          </a:bodyPr>
          <a:lstStyle/>
          <a:p>
            <a:r>
              <a:rPr lang="en-US" sz="1400"/>
              <a:t>If carry out the expansion of G</a:t>
            </a:r>
            <a:r>
              <a:rPr lang="en-US" sz="1400" baseline="30000"/>
              <a:t>+-</a:t>
            </a:r>
            <a:r>
              <a:rPr lang="en-US" sz="1400"/>
              <a:t> one finds that while the V</a:t>
            </a:r>
            <a:r>
              <a:rPr lang="en-US" sz="1400" baseline="30000"/>
              <a:t>+</a:t>
            </a:r>
            <a:r>
              <a:rPr lang="en-US" sz="1400"/>
              <a:t>, V</a:t>
            </a:r>
            <a:r>
              <a:rPr lang="en-US" sz="1400" baseline="30000"/>
              <a:t>-</a:t>
            </a:r>
            <a:r>
              <a:rPr lang="en-US" sz="1400"/>
              <a:t> diagrams diverge individually, when added together they give finite results which reduce to expressions involving solely G</a:t>
            </a:r>
            <a:r>
              <a:rPr lang="en-US" sz="1400" baseline="30000"/>
              <a:t>--</a:t>
            </a:r>
            <a:r>
              <a:rPr lang="en-US" sz="1400"/>
              <a:t>.  And this makes sense since the PDE for G</a:t>
            </a:r>
            <a:r>
              <a:rPr lang="en-US" sz="1400" baseline="30000"/>
              <a:t>–</a:t>
            </a:r>
            <a:r>
              <a:rPr lang="en-US" sz="1400"/>
              <a:t> is the same as that for G</a:t>
            </a:r>
            <a:r>
              <a:rPr lang="en-US" sz="1400" baseline="30000"/>
              <a:t>+-</a:t>
            </a:r>
            <a:r>
              <a:rPr lang="en-US" sz="1400"/>
              <a:t> except for the addition of a delta function inhomogeneity.  </a:t>
            </a:r>
          </a:p>
        </p:txBody>
      </p:sp>
      <p:graphicFrame>
        <p:nvGraphicFramePr>
          <p:cNvPr id="8" name="Object 7">
            <a:extLst>
              <a:ext uri="{FF2B5EF4-FFF2-40B4-BE49-F238E27FC236}">
                <a16:creationId xmlns:a16="http://schemas.microsoft.com/office/drawing/2014/main" id="{A737A403-2C69-4855-B1FB-BF2AE64120AC}"/>
              </a:ext>
            </a:extLst>
          </p:cNvPr>
          <p:cNvGraphicFramePr>
            <a:graphicFrameLocks noChangeAspect="1"/>
          </p:cNvGraphicFramePr>
          <p:nvPr/>
        </p:nvGraphicFramePr>
        <p:xfrm>
          <a:off x="403726" y="4079014"/>
          <a:ext cx="4184465" cy="492986"/>
        </p:xfrm>
        <a:graphic>
          <a:graphicData uri="http://schemas.openxmlformats.org/presentationml/2006/ole">
            <mc:AlternateContent xmlns:mc="http://schemas.openxmlformats.org/markup-compatibility/2006">
              <mc:Choice xmlns:v="urn:schemas-microsoft-com:vml" Requires="v">
                <p:oleObj name="Equation" r:id="rId5" imgW="3365500" imgH="393700" progId="Equation.DSMT4">
                  <p:embed/>
                </p:oleObj>
              </mc:Choice>
              <mc:Fallback>
                <p:oleObj name="Equation" r:id="rId5" imgW="3365500" imgH="393700" progId="Equation.DSMT4">
                  <p:embed/>
                  <p:pic>
                    <p:nvPicPr>
                      <p:cNvPr id="8" name="Object 7">
                        <a:extLst>
                          <a:ext uri="{FF2B5EF4-FFF2-40B4-BE49-F238E27FC236}">
                            <a16:creationId xmlns:a16="http://schemas.microsoft.com/office/drawing/2014/main" id="{A737A403-2C69-4855-B1FB-BF2AE64120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726" y="4079014"/>
                        <a:ext cx="4184465" cy="492986"/>
                      </a:xfrm>
                      <a:prstGeom prst="rect">
                        <a:avLst/>
                      </a:prstGeom>
                      <a:noFill/>
                    </p:spPr>
                  </p:pic>
                </p:oleObj>
              </mc:Fallback>
            </mc:AlternateContent>
          </a:graphicData>
        </a:graphic>
      </p:graphicFrame>
      <p:sp>
        <p:nvSpPr>
          <p:cNvPr id="16" name="Rectangle 15">
            <a:extLst>
              <a:ext uri="{FF2B5EF4-FFF2-40B4-BE49-F238E27FC236}">
                <a16:creationId xmlns:a16="http://schemas.microsoft.com/office/drawing/2014/main" id="{62871982-68E3-4806-9E7A-3708DF1D2124}"/>
              </a:ext>
            </a:extLst>
          </p:cNvPr>
          <p:cNvSpPr/>
          <p:nvPr/>
        </p:nvSpPr>
        <p:spPr>
          <a:xfrm>
            <a:off x="403726" y="4738080"/>
            <a:ext cx="5789684" cy="523220"/>
          </a:xfrm>
          <a:prstGeom prst="rect">
            <a:avLst/>
          </a:prstGeom>
        </p:spPr>
        <p:txBody>
          <a:bodyPr wrap="square">
            <a:spAutoFit/>
          </a:bodyPr>
          <a:lstStyle/>
          <a:p>
            <a:r>
              <a:rPr lang="en-US" sz="1400"/>
              <a:t>But this acts only at t = 0, and so functions the same as the initial condition.  So we can simplify our rules for calculating all of these diagrams.</a:t>
            </a:r>
          </a:p>
        </p:txBody>
      </p:sp>
      <p:pic>
        <p:nvPicPr>
          <p:cNvPr id="62470" name="Picture 6" descr="G's_ins">
            <a:extLst>
              <a:ext uri="{FF2B5EF4-FFF2-40B4-BE49-F238E27FC236}">
                <a16:creationId xmlns:a16="http://schemas.microsoft.com/office/drawing/2014/main" id="{88ECAC70-483A-43AB-ABAA-410D6C0673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52686" y="4964255"/>
            <a:ext cx="30892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1" name="Picture 7" descr="--Vertices_ins">
            <a:extLst>
              <a:ext uri="{FF2B5EF4-FFF2-40B4-BE49-F238E27FC236}">
                <a16:creationId xmlns:a16="http://schemas.microsoft.com/office/drawing/2014/main" id="{A22E1876-4F00-41D9-BAE6-70578BA7F5F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84994" y="5383851"/>
            <a:ext cx="3089275"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2" name="Picture 8" descr="--G_ins">
            <a:extLst>
              <a:ext uri="{FF2B5EF4-FFF2-40B4-BE49-F238E27FC236}">
                <a16:creationId xmlns:a16="http://schemas.microsoft.com/office/drawing/2014/main" id="{5849BC4A-51ED-4FF6-A860-AAF52E5EDA6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6250" b="-5495"/>
          <a:stretch>
            <a:fillRect/>
          </a:stretch>
        </p:blipFill>
        <p:spPr bwMode="auto">
          <a:xfrm>
            <a:off x="574221" y="5851333"/>
            <a:ext cx="17176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73544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171072-7E8C-4DB8-BB27-54554D5FD844}"/>
              </a:ext>
            </a:extLst>
          </p:cNvPr>
          <p:cNvSpPr/>
          <p:nvPr/>
        </p:nvSpPr>
        <p:spPr>
          <a:xfrm>
            <a:off x="381172" y="667739"/>
            <a:ext cx="8602571" cy="307777"/>
          </a:xfrm>
          <a:prstGeom prst="rect">
            <a:avLst/>
          </a:prstGeom>
        </p:spPr>
        <p:txBody>
          <a:bodyPr wrap="square">
            <a:spAutoFit/>
          </a:bodyPr>
          <a:lstStyle/>
          <a:p>
            <a:r>
              <a:rPr lang="en-US" sz="1400"/>
              <a:t>There are more simplifications to follow, mainly due to the fact that we’re taking an expectation against the vacuum.  </a:t>
            </a:r>
          </a:p>
        </p:txBody>
      </p:sp>
      <p:sp>
        <p:nvSpPr>
          <p:cNvPr id="12" name="Rectangle 11">
            <a:extLst>
              <a:ext uri="{FF2B5EF4-FFF2-40B4-BE49-F238E27FC236}">
                <a16:creationId xmlns:a16="http://schemas.microsoft.com/office/drawing/2014/main" id="{02191DD5-4764-4352-B08A-991993444E95}"/>
              </a:ext>
            </a:extLst>
          </p:cNvPr>
          <p:cNvSpPr/>
          <p:nvPr/>
        </p:nvSpPr>
        <p:spPr>
          <a:xfrm>
            <a:off x="411022" y="1027529"/>
            <a:ext cx="7959977" cy="1600438"/>
          </a:xfrm>
          <a:prstGeom prst="rect">
            <a:avLst/>
          </a:prstGeom>
        </p:spPr>
        <p:txBody>
          <a:bodyPr wrap="square">
            <a:spAutoFit/>
          </a:bodyPr>
          <a:lstStyle/>
          <a:p>
            <a:r>
              <a:rPr lang="en-US" sz="1400" b="1"/>
              <a:t>Self-energy diagrams</a:t>
            </a:r>
          </a:p>
          <a:p>
            <a:r>
              <a:rPr lang="en-US" sz="1400"/>
              <a:t>There are none of these.  Heuristically this is because the self energy is the energy of the particle interacting with the background.  But there is no background.  Technically the first is zero because the identicality of the time argument normal orders the </a:t>
            </a:r>
            <a:r>
              <a:rPr lang="el-GR" sz="1400"/>
              <a:t>ψ</a:t>
            </a:r>
            <a:r>
              <a:rPr lang="en-US" sz="1400"/>
              <a:t>’s which annihilates the vacuum.  The second is zero because the delta function on the interaction equates the two times of the middle propagator and so also normal orders it.  The third is zero because both propagators require t</a:t>
            </a:r>
            <a:r>
              <a:rPr lang="en-US" sz="1400" baseline="-25000"/>
              <a:t>2</a:t>
            </a:r>
            <a:r>
              <a:rPr lang="en-US" sz="1400"/>
              <a:t> &gt; t</a:t>
            </a:r>
            <a:r>
              <a:rPr lang="en-US" sz="1400" baseline="-25000"/>
              <a:t>1</a:t>
            </a:r>
            <a:r>
              <a:rPr lang="en-US" sz="1400"/>
              <a:t>, but this would be violated for one of them.  And same happens for the last guy.</a:t>
            </a:r>
          </a:p>
        </p:txBody>
      </p:sp>
      <p:pic>
        <p:nvPicPr>
          <p:cNvPr id="63490" name="Picture 2" descr="HF_ins">
            <a:extLst>
              <a:ext uri="{FF2B5EF4-FFF2-40B4-BE49-F238E27FC236}">
                <a16:creationId xmlns:a16="http://schemas.microsoft.com/office/drawing/2014/main" id="{E002D397-BF79-456B-9757-C1AF85DE80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882" r="4411" b="6711"/>
          <a:stretch>
            <a:fillRect/>
          </a:stretch>
        </p:blipFill>
        <p:spPr bwMode="auto">
          <a:xfrm>
            <a:off x="411022" y="2589640"/>
            <a:ext cx="17414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1" name="Picture 3" descr="Fock_ins">
            <a:extLst>
              <a:ext uri="{FF2B5EF4-FFF2-40B4-BE49-F238E27FC236}">
                <a16:creationId xmlns:a16="http://schemas.microsoft.com/office/drawing/2014/main" id="{C0D44C0F-3236-4B7D-91EB-D71E38AF08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347" t="9836" r="3986" b="11476"/>
          <a:stretch>
            <a:fillRect/>
          </a:stretch>
        </p:blipFill>
        <p:spPr bwMode="auto">
          <a:xfrm>
            <a:off x="2601797" y="2999215"/>
            <a:ext cx="24098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2" name="Picture 4" descr="S2_ins">
            <a:extLst>
              <a:ext uri="{FF2B5EF4-FFF2-40B4-BE49-F238E27FC236}">
                <a16:creationId xmlns:a16="http://schemas.microsoft.com/office/drawing/2014/main" id="{87CBEB8B-E51B-4B37-A3A0-03756FE223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546" t="10959" r="4167" b="6850"/>
          <a:stretch>
            <a:fillRect/>
          </a:stretch>
        </p:blipFill>
        <p:spPr bwMode="auto">
          <a:xfrm>
            <a:off x="5348172" y="2770615"/>
            <a:ext cx="22971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3" name="Picture 5" descr="S2a_ins">
            <a:extLst>
              <a:ext uri="{FF2B5EF4-FFF2-40B4-BE49-F238E27FC236}">
                <a16:creationId xmlns:a16="http://schemas.microsoft.com/office/drawing/2014/main" id="{2922A020-838D-4A4E-8101-D61BDFDFEF0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572" t="11864" b="6779"/>
          <a:stretch>
            <a:fillRect/>
          </a:stretch>
        </p:blipFill>
        <p:spPr bwMode="auto">
          <a:xfrm>
            <a:off x="7828744" y="3045595"/>
            <a:ext cx="30892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6" descr="vertex correction_ins">
            <a:extLst>
              <a:ext uri="{FF2B5EF4-FFF2-40B4-BE49-F238E27FC236}">
                <a16:creationId xmlns:a16="http://schemas.microsoft.com/office/drawing/2014/main" id="{F3DB20B1-4F7E-4A9A-8E3F-581D4205E34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762" t="641" r="4366"/>
          <a:stretch>
            <a:fillRect/>
          </a:stretch>
        </p:blipFill>
        <p:spPr bwMode="auto">
          <a:xfrm>
            <a:off x="4176179" y="4485747"/>
            <a:ext cx="2209396" cy="184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E98D697B-42E4-4E58-BF4D-A11985EB71FD}"/>
              </a:ext>
            </a:extLst>
          </p:cNvPr>
          <p:cNvSpPr/>
          <p:nvPr/>
        </p:nvSpPr>
        <p:spPr>
          <a:xfrm>
            <a:off x="411022" y="4436592"/>
            <a:ext cx="3417829" cy="2246769"/>
          </a:xfrm>
          <a:prstGeom prst="rect">
            <a:avLst/>
          </a:prstGeom>
        </p:spPr>
        <p:txBody>
          <a:bodyPr wrap="square">
            <a:spAutoFit/>
          </a:bodyPr>
          <a:lstStyle/>
          <a:p>
            <a:r>
              <a:rPr lang="en-US" sz="1400" b="1"/>
              <a:t>Vertex corrections</a:t>
            </a:r>
          </a:p>
          <a:p>
            <a:r>
              <a:rPr lang="en-US" sz="1400"/>
              <a:t>There are also none of these.  Heuristically this is because the vertex corrections concern how the many the particles in the expectation state affect, screen, etc. the interaction between any given two particles.  But there are no particles in the expectation…formally, such a diagram is zero because of the same temporal issue that affects the last self-energy diagram.</a:t>
            </a:r>
          </a:p>
        </p:txBody>
      </p:sp>
      <p:pic>
        <p:nvPicPr>
          <p:cNvPr id="63495" name="Picture 7" descr="crossed diagram_ins">
            <a:extLst>
              <a:ext uri="{FF2B5EF4-FFF2-40B4-BE49-F238E27FC236}">
                <a16:creationId xmlns:a16="http://schemas.microsoft.com/office/drawing/2014/main" id="{1CD6DE41-7455-4534-8901-C93A0B8C0CC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9525" r="4762" b="2040"/>
          <a:stretch>
            <a:fillRect/>
          </a:stretch>
        </p:blipFill>
        <p:spPr bwMode="auto">
          <a:xfrm>
            <a:off x="9373381" y="4874176"/>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CE49A053-DF55-4989-8DD4-D0CE287A4F71}"/>
              </a:ext>
            </a:extLst>
          </p:cNvPr>
          <p:cNvSpPr/>
          <p:nvPr/>
        </p:nvSpPr>
        <p:spPr>
          <a:xfrm>
            <a:off x="7107957" y="4491741"/>
            <a:ext cx="2146453" cy="2031325"/>
          </a:xfrm>
          <a:prstGeom prst="rect">
            <a:avLst/>
          </a:prstGeom>
        </p:spPr>
        <p:txBody>
          <a:bodyPr wrap="square">
            <a:spAutoFit/>
          </a:bodyPr>
          <a:lstStyle/>
          <a:p>
            <a:r>
              <a:rPr lang="en-US" sz="1400" b="1"/>
              <a:t>Vertex corrections</a:t>
            </a:r>
            <a:endParaRPr lang="en-US" sz="1200" b="1"/>
          </a:p>
          <a:p>
            <a:r>
              <a:rPr lang="en-US" sz="1400"/>
              <a:t>There are no crossed diagrams for same reason.  Crossed interaction lines basically represent traveling backwards in time.  And all diagrams must proceed forwards, from left to right.</a:t>
            </a:r>
            <a:endParaRPr lang="en-US" sz="1600"/>
          </a:p>
        </p:txBody>
      </p:sp>
      <p:sp>
        <p:nvSpPr>
          <p:cNvPr id="13" name="TextBox 12">
            <a:extLst>
              <a:ext uri="{FF2B5EF4-FFF2-40B4-BE49-F238E27FC236}">
                <a16:creationId xmlns:a16="http://schemas.microsoft.com/office/drawing/2014/main" id="{97377700-6D37-4269-9BD7-ACB1E560D927}"/>
              </a:ext>
            </a:extLst>
          </p:cNvPr>
          <p:cNvSpPr txBox="1"/>
          <p:nvPr/>
        </p:nvSpPr>
        <p:spPr>
          <a:xfrm>
            <a:off x="1630836" y="120597"/>
            <a:ext cx="8738648" cy="523220"/>
          </a:xfrm>
          <a:prstGeom prst="rect">
            <a:avLst/>
          </a:prstGeom>
          <a:noFill/>
        </p:spPr>
        <p:txBody>
          <a:bodyPr wrap="square" rtlCol="0">
            <a:spAutoFit/>
          </a:bodyPr>
          <a:lstStyle/>
          <a:p>
            <a:r>
              <a:rPr lang="en-US" sz="2800" b="1" u="sng"/>
              <a:t>Green’s Functions - Douglas Expansion of Propagator</a:t>
            </a:r>
          </a:p>
        </p:txBody>
      </p:sp>
    </p:spTree>
    <p:extLst>
      <p:ext uri="{BB962C8B-B14F-4D97-AF65-F5344CB8AC3E}">
        <p14:creationId xmlns:p14="http://schemas.microsoft.com/office/powerpoint/2010/main" val="18718234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2191DD5-4764-4352-B08A-991993444E95}"/>
              </a:ext>
            </a:extLst>
          </p:cNvPr>
          <p:cNvSpPr/>
          <p:nvPr/>
        </p:nvSpPr>
        <p:spPr>
          <a:xfrm>
            <a:off x="4323146" y="1376320"/>
            <a:ext cx="5084806" cy="738664"/>
          </a:xfrm>
          <a:prstGeom prst="rect">
            <a:avLst/>
          </a:prstGeom>
        </p:spPr>
        <p:txBody>
          <a:bodyPr wrap="square">
            <a:spAutoFit/>
          </a:bodyPr>
          <a:lstStyle/>
          <a:p>
            <a:r>
              <a:rPr lang="en-US" sz="1400"/>
              <a:t>The general form of the expansion looks like this, which we can prove by illustrating the PDE this diagram satisfies is the same as that satisfied by the propagator:</a:t>
            </a:r>
          </a:p>
        </p:txBody>
      </p:sp>
      <p:pic>
        <p:nvPicPr>
          <p:cNvPr id="63496" name="Picture 8" descr="recursive equation_ins">
            <a:extLst>
              <a:ext uri="{FF2B5EF4-FFF2-40B4-BE49-F238E27FC236}">
                <a16:creationId xmlns:a16="http://schemas.microsoft.com/office/drawing/2014/main" id="{18E8EB1B-7C82-4B44-A93F-E473BC9C65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67" t="10001" r="1804" b="10001"/>
          <a:stretch>
            <a:fillRect/>
          </a:stretch>
        </p:blipFill>
        <p:spPr bwMode="auto">
          <a:xfrm>
            <a:off x="4378439" y="2210665"/>
            <a:ext cx="5591175" cy="914400"/>
          </a:xfrm>
          <a:prstGeom prst="rect">
            <a:avLst/>
          </a:prstGeom>
          <a:noFill/>
          <a:extLst>
            <a:ext uri="{909E8E84-426E-40DD-AFC4-6F175D3DCCD1}">
              <a14:hiddenFill xmlns:a14="http://schemas.microsoft.com/office/drawing/2010/main">
                <a:solidFill>
                  <a:srgbClr val="FFFFFF"/>
                </a:solidFill>
              </a14:hiddenFill>
            </a:ext>
          </a:extLst>
        </p:spPr>
      </p:pic>
      <p:pic>
        <p:nvPicPr>
          <p:cNvPr id="63497" name="Picture 9" descr="general diagramatic expansion2_ins">
            <a:extLst>
              <a:ext uri="{FF2B5EF4-FFF2-40B4-BE49-F238E27FC236}">
                <a16:creationId xmlns:a16="http://schemas.microsoft.com/office/drawing/2014/main" id="{72253819-62E0-4C95-B44D-560A949228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847" b="2380"/>
          <a:stretch>
            <a:fillRect/>
          </a:stretch>
        </p:blipFill>
        <p:spPr bwMode="auto">
          <a:xfrm>
            <a:off x="458157" y="1636962"/>
            <a:ext cx="285432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a:extLst>
              <a:ext uri="{FF2B5EF4-FFF2-40B4-BE49-F238E27FC236}">
                <a16:creationId xmlns:a16="http://schemas.microsoft.com/office/drawing/2014/main" id="{C7CAF67F-6CB9-4BD4-97CC-34AFCF7E4061}"/>
              </a:ext>
            </a:extLst>
          </p:cNvPr>
          <p:cNvSpPr/>
          <p:nvPr/>
        </p:nvSpPr>
        <p:spPr>
          <a:xfrm>
            <a:off x="411023" y="1300904"/>
            <a:ext cx="3199444" cy="307777"/>
          </a:xfrm>
          <a:prstGeom prst="rect">
            <a:avLst/>
          </a:prstGeom>
        </p:spPr>
        <p:txBody>
          <a:bodyPr wrap="square">
            <a:spAutoFit/>
          </a:bodyPr>
          <a:lstStyle/>
          <a:p>
            <a:r>
              <a:rPr lang="en-US" sz="1400"/>
              <a:t>Typical allowed diagrams look like this:</a:t>
            </a:r>
          </a:p>
        </p:txBody>
      </p:sp>
      <p:sp>
        <p:nvSpPr>
          <p:cNvPr id="24" name="Rectangle 23">
            <a:extLst>
              <a:ext uri="{FF2B5EF4-FFF2-40B4-BE49-F238E27FC236}">
                <a16:creationId xmlns:a16="http://schemas.microsoft.com/office/drawing/2014/main" id="{3FC99F3B-DE70-453E-9520-BC7556722FD2}"/>
              </a:ext>
            </a:extLst>
          </p:cNvPr>
          <p:cNvSpPr/>
          <p:nvPr/>
        </p:nvSpPr>
        <p:spPr>
          <a:xfrm>
            <a:off x="411023" y="3553889"/>
            <a:ext cx="5301620" cy="523220"/>
          </a:xfrm>
          <a:prstGeom prst="rect">
            <a:avLst/>
          </a:prstGeom>
        </p:spPr>
        <p:txBody>
          <a:bodyPr wrap="square">
            <a:spAutoFit/>
          </a:bodyPr>
          <a:lstStyle/>
          <a:p>
            <a:r>
              <a:rPr lang="en-US" sz="1400"/>
              <a:t>And last, sort of, we may integrate over all times, because the bare GF’s will automatically eliminate any negative times.  </a:t>
            </a:r>
          </a:p>
        </p:txBody>
      </p:sp>
      <p:sp>
        <p:nvSpPr>
          <p:cNvPr id="26" name="TextBox 25">
            <a:extLst>
              <a:ext uri="{FF2B5EF4-FFF2-40B4-BE49-F238E27FC236}">
                <a16:creationId xmlns:a16="http://schemas.microsoft.com/office/drawing/2014/main" id="{3ACFEF2F-1432-4FC2-B0B8-EFDCCDB093FE}"/>
              </a:ext>
            </a:extLst>
          </p:cNvPr>
          <p:cNvSpPr txBox="1"/>
          <p:nvPr/>
        </p:nvSpPr>
        <p:spPr>
          <a:xfrm flipH="1">
            <a:off x="411022" y="1018912"/>
            <a:ext cx="3595369" cy="338554"/>
          </a:xfrm>
          <a:prstGeom prst="rect">
            <a:avLst/>
          </a:prstGeom>
          <a:noFill/>
        </p:spPr>
        <p:txBody>
          <a:bodyPr wrap="square" rtlCol="0">
            <a:spAutoFit/>
          </a:bodyPr>
          <a:lstStyle/>
          <a:p>
            <a:r>
              <a:rPr lang="en-US" sz="1600" b="1"/>
              <a:t>General form of the  expansion</a:t>
            </a:r>
          </a:p>
        </p:txBody>
      </p:sp>
      <p:sp>
        <p:nvSpPr>
          <p:cNvPr id="9" name="TextBox 8">
            <a:extLst>
              <a:ext uri="{FF2B5EF4-FFF2-40B4-BE49-F238E27FC236}">
                <a16:creationId xmlns:a16="http://schemas.microsoft.com/office/drawing/2014/main" id="{973E0301-DB05-4992-B2E8-41A1EB507772}"/>
              </a:ext>
            </a:extLst>
          </p:cNvPr>
          <p:cNvSpPr txBox="1"/>
          <p:nvPr/>
        </p:nvSpPr>
        <p:spPr>
          <a:xfrm>
            <a:off x="1630836" y="120597"/>
            <a:ext cx="8738648" cy="523220"/>
          </a:xfrm>
          <a:prstGeom prst="rect">
            <a:avLst/>
          </a:prstGeom>
          <a:noFill/>
        </p:spPr>
        <p:txBody>
          <a:bodyPr wrap="square" rtlCol="0">
            <a:spAutoFit/>
          </a:bodyPr>
          <a:lstStyle/>
          <a:p>
            <a:r>
              <a:rPr lang="en-US" sz="2800" b="1" u="sng"/>
              <a:t>Green’s Functions - Douglas Expansion of Propagator</a:t>
            </a:r>
          </a:p>
        </p:txBody>
      </p:sp>
    </p:spTree>
    <p:extLst>
      <p:ext uri="{BB962C8B-B14F-4D97-AF65-F5344CB8AC3E}">
        <p14:creationId xmlns:p14="http://schemas.microsoft.com/office/powerpoint/2010/main" val="35534761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BA93448-8324-4E93-866C-E62F1D2B28EB}"/>
              </a:ext>
            </a:extLst>
          </p:cNvPr>
          <p:cNvSpPr txBox="1"/>
          <p:nvPr/>
        </p:nvSpPr>
        <p:spPr>
          <a:xfrm>
            <a:off x="320512" y="2246659"/>
            <a:ext cx="8305014" cy="307777"/>
          </a:xfrm>
          <a:prstGeom prst="rect">
            <a:avLst/>
          </a:prstGeom>
          <a:noFill/>
        </p:spPr>
        <p:txBody>
          <a:bodyPr wrap="square" rtlCol="0">
            <a:spAutoFit/>
          </a:bodyPr>
          <a:lstStyle/>
          <a:p>
            <a:r>
              <a:rPr lang="en-US" sz="1400"/>
              <a:t>We can formally factor out the single particle potential G</a:t>
            </a:r>
            <a:r>
              <a:rPr lang="en-US" sz="1400" baseline="-25000"/>
              <a:t>N</a:t>
            </a:r>
            <a:r>
              <a:rPr lang="en-US" sz="1400"/>
              <a:t> and the double particle potential G</a:t>
            </a:r>
            <a:r>
              <a:rPr lang="en-US" sz="1400" baseline="-25000"/>
              <a:t>N</a:t>
            </a:r>
            <a:r>
              <a:rPr lang="en-US" sz="1400"/>
              <a:t>.  </a:t>
            </a:r>
            <a:endParaRPr lang="en-US" sz="1600"/>
          </a:p>
        </p:txBody>
      </p:sp>
      <p:graphicFrame>
        <p:nvGraphicFramePr>
          <p:cNvPr id="11" name="Object 10">
            <a:extLst>
              <a:ext uri="{FF2B5EF4-FFF2-40B4-BE49-F238E27FC236}">
                <a16:creationId xmlns:a16="http://schemas.microsoft.com/office/drawing/2014/main" id="{1D01B582-0968-46C7-BBB0-F8BCD176BA2C}"/>
              </a:ext>
            </a:extLst>
          </p:cNvPr>
          <p:cNvGraphicFramePr>
            <a:graphicFrameLocks noChangeAspect="1"/>
          </p:cNvGraphicFramePr>
          <p:nvPr>
            <p:extLst>
              <p:ext uri="{D42A27DB-BD31-4B8C-83A1-F6EECF244321}">
                <p14:modId xmlns:p14="http://schemas.microsoft.com/office/powerpoint/2010/main" val="3979524630"/>
              </p:ext>
            </p:extLst>
          </p:nvPr>
        </p:nvGraphicFramePr>
        <p:xfrm>
          <a:off x="380683" y="2713038"/>
          <a:ext cx="4970462" cy="1863725"/>
        </p:xfrm>
        <a:graphic>
          <a:graphicData uri="http://schemas.openxmlformats.org/presentationml/2006/ole">
            <mc:AlternateContent xmlns:mc="http://schemas.openxmlformats.org/markup-compatibility/2006">
              <mc:Choice xmlns:v="urn:schemas-microsoft-com:vml" Requires="v">
                <p:oleObj name="Equation" r:id="rId3" imgW="3936960" imgH="1473120" progId="Equation.DSMT4">
                  <p:embed/>
                </p:oleObj>
              </mc:Choice>
              <mc:Fallback>
                <p:oleObj name="Equation" r:id="rId3" imgW="3936960" imgH="1473120" progId="Equation.DSMT4">
                  <p:embed/>
                  <p:pic>
                    <p:nvPicPr>
                      <p:cNvPr id="11" name="Object 10">
                        <a:extLst>
                          <a:ext uri="{FF2B5EF4-FFF2-40B4-BE49-F238E27FC236}">
                            <a16:creationId xmlns:a16="http://schemas.microsoft.com/office/drawing/2014/main" id="{1D01B582-0968-46C7-BBB0-F8BCD176BA2C}"/>
                          </a:ext>
                        </a:extLst>
                      </p:cNvPr>
                      <p:cNvPicPr>
                        <a:picLocks noChangeAspect="1" noChangeArrowheads="1"/>
                      </p:cNvPicPr>
                      <p:nvPr/>
                    </p:nvPicPr>
                    <p:blipFill>
                      <a:blip r:embed="rId4"/>
                      <a:srcRect/>
                      <a:stretch>
                        <a:fillRect/>
                      </a:stretch>
                    </p:blipFill>
                    <p:spPr bwMode="auto">
                      <a:xfrm>
                        <a:off x="380683" y="2713038"/>
                        <a:ext cx="4970462" cy="1863725"/>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95FBB67F-5626-4571-A91F-F21BDE18528B}"/>
              </a:ext>
            </a:extLst>
          </p:cNvPr>
          <p:cNvGraphicFramePr>
            <a:graphicFrameLocks noChangeAspect="1"/>
          </p:cNvGraphicFramePr>
          <p:nvPr/>
        </p:nvGraphicFramePr>
        <p:xfrm>
          <a:off x="8404225" y="3349625"/>
          <a:ext cx="2667000" cy="3398838"/>
        </p:xfrm>
        <a:graphic>
          <a:graphicData uri="http://schemas.openxmlformats.org/presentationml/2006/ole">
            <mc:AlternateContent xmlns:mc="http://schemas.openxmlformats.org/markup-compatibility/2006">
              <mc:Choice xmlns:v="urn:schemas-microsoft-com:vml" Requires="v">
                <p:oleObj name="Equation" r:id="rId5" imgW="2222280" imgH="2831760" progId="Equation.DSMT4">
                  <p:embed/>
                </p:oleObj>
              </mc:Choice>
              <mc:Fallback>
                <p:oleObj name="Equation" r:id="rId5" imgW="2222280" imgH="2831760" progId="Equation.DSMT4">
                  <p:embed/>
                  <p:pic>
                    <p:nvPicPr>
                      <p:cNvPr id="3" name="Object 2">
                        <a:extLst>
                          <a:ext uri="{FF2B5EF4-FFF2-40B4-BE49-F238E27FC236}">
                            <a16:creationId xmlns:a16="http://schemas.microsoft.com/office/drawing/2014/main" id="{95FBB67F-5626-4571-A91F-F21BDE18528B}"/>
                          </a:ext>
                        </a:extLst>
                      </p:cNvPr>
                      <p:cNvPicPr>
                        <a:picLocks noChangeAspect="1" noChangeArrowheads="1"/>
                      </p:cNvPicPr>
                      <p:nvPr/>
                    </p:nvPicPr>
                    <p:blipFill>
                      <a:blip r:embed="rId6"/>
                      <a:srcRect/>
                      <a:stretch>
                        <a:fillRect/>
                      </a:stretch>
                    </p:blipFill>
                    <p:spPr bwMode="auto">
                      <a:xfrm>
                        <a:off x="8404225" y="3349625"/>
                        <a:ext cx="2667000" cy="3398838"/>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55B36166-F501-4317-A52E-F808C2612F91}"/>
              </a:ext>
            </a:extLst>
          </p:cNvPr>
          <p:cNvGraphicFramePr>
            <a:graphicFrameLocks noChangeAspect="1"/>
          </p:cNvGraphicFramePr>
          <p:nvPr/>
        </p:nvGraphicFramePr>
        <p:xfrm>
          <a:off x="320512" y="4776993"/>
          <a:ext cx="7573962" cy="1981200"/>
        </p:xfrm>
        <a:graphic>
          <a:graphicData uri="http://schemas.openxmlformats.org/presentationml/2006/ole">
            <mc:AlternateContent xmlns:mc="http://schemas.openxmlformats.org/markup-compatibility/2006">
              <mc:Choice xmlns:v="urn:schemas-microsoft-com:vml" Requires="v">
                <p:oleObj name="Equation" r:id="rId7" imgW="5918040" imgH="1549080" progId="Equation.DSMT4">
                  <p:embed/>
                </p:oleObj>
              </mc:Choice>
              <mc:Fallback>
                <p:oleObj name="Equation" r:id="rId7" imgW="5918040" imgH="1549080" progId="Equation.DSMT4">
                  <p:embed/>
                  <p:pic>
                    <p:nvPicPr>
                      <p:cNvPr id="8" name="Object 7">
                        <a:extLst>
                          <a:ext uri="{FF2B5EF4-FFF2-40B4-BE49-F238E27FC236}">
                            <a16:creationId xmlns:a16="http://schemas.microsoft.com/office/drawing/2014/main" id="{55B36166-F501-4317-A52E-F808C2612F91}"/>
                          </a:ext>
                        </a:extLst>
                      </p:cNvPr>
                      <p:cNvPicPr>
                        <a:picLocks noChangeAspect="1" noChangeArrowheads="1"/>
                      </p:cNvPicPr>
                      <p:nvPr/>
                    </p:nvPicPr>
                    <p:blipFill>
                      <a:blip r:embed="rId8"/>
                      <a:srcRect/>
                      <a:stretch>
                        <a:fillRect/>
                      </a:stretch>
                    </p:blipFill>
                    <p:spPr bwMode="auto">
                      <a:xfrm>
                        <a:off x="320512" y="4776993"/>
                        <a:ext cx="7573962" cy="1981200"/>
                      </a:xfrm>
                      <a:prstGeom prst="rect">
                        <a:avLst/>
                      </a:prstGeom>
                      <a:solidFill>
                        <a:srgbClr val="CCFFCC"/>
                      </a:solidFill>
                    </p:spPr>
                  </p:pic>
                </p:oleObj>
              </mc:Fallback>
            </mc:AlternateContent>
          </a:graphicData>
        </a:graphic>
      </p:graphicFrame>
      <p:sp>
        <p:nvSpPr>
          <p:cNvPr id="10" name="Freeform: Shape 9">
            <a:extLst>
              <a:ext uri="{FF2B5EF4-FFF2-40B4-BE49-F238E27FC236}">
                <a16:creationId xmlns:a16="http://schemas.microsoft.com/office/drawing/2014/main" id="{2A5EA39A-4249-410A-8D7A-5A137655F590}"/>
              </a:ext>
            </a:extLst>
          </p:cNvPr>
          <p:cNvSpPr/>
          <p:nvPr/>
        </p:nvSpPr>
        <p:spPr>
          <a:xfrm>
            <a:off x="9075581" y="2977491"/>
            <a:ext cx="349829" cy="1046375"/>
          </a:xfrm>
          <a:custGeom>
            <a:avLst/>
            <a:gdLst>
              <a:gd name="connsiteX0" fmla="*/ 0 w 349829"/>
              <a:gd name="connsiteY0" fmla="*/ 1046375 h 1046375"/>
              <a:gd name="connsiteX1" fmla="*/ 84841 w 349829"/>
              <a:gd name="connsiteY1" fmla="*/ 989815 h 1046375"/>
              <a:gd name="connsiteX2" fmla="*/ 103695 w 349829"/>
              <a:gd name="connsiteY2" fmla="*/ 961534 h 1046375"/>
              <a:gd name="connsiteX3" fmla="*/ 188536 w 349829"/>
              <a:gd name="connsiteY3" fmla="*/ 886120 h 1046375"/>
              <a:gd name="connsiteX4" fmla="*/ 207390 w 349829"/>
              <a:gd name="connsiteY4" fmla="*/ 848413 h 1046375"/>
              <a:gd name="connsiteX5" fmla="*/ 273377 w 349829"/>
              <a:gd name="connsiteY5" fmla="*/ 763571 h 1046375"/>
              <a:gd name="connsiteX6" fmla="*/ 301658 w 349829"/>
              <a:gd name="connsiteY6" fmla="*/ 678730 h 1046375"/>
              <a:gd name="connsiteX7" fmla="*/ 311084 w 349829"/>
              <a:gd name="connsiteY7" fmla="*/ 575035 h 1046375"/>
              <a:gd name="connsiteX8" fmla="*/ 320511 w 349829"/>
              <a:gd name="connsiteY8" fmla="*/ 518474 h 1046375"/>
              <a:gd name="connsiteX9" fmla="*/ 329938 w 349829"/>
              <a:gd name="connsiteY9" fmla="*/ 47134 h 1046375"/>
              <a:gd name="connsiteX10" fmla="*/ 348792 w 349829"/>
              <a:gd name="connsiteY10" fmla="*/ 18854 h 1046375"/>
              <a:gd name="connsiteX11" fmla="*/ 348792 w 349829"/>
              <a:gd name="connsiteY11" fmla="*/ 0 h 104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9829" h="1046375">
                <a:moveTo>
                  <a:pt x="0" y="1046375"/>
                </a:moveTo>
                <a:cubicBezTo>
                  <a:pt x="28280" y="1027522"/>
                  <a:pt x="65988" y="1018095"/>
                  <a:pt x="84841" y="989815"/>
                </a:cubicBezTo>
                <a:cubicBezTo>
                  <a:pt x="91126" y="980388"/>
                  <a:pt x="96322" y="970136"/>
                  <a:pt x="103695" y="961534"/>
                </a:cubicBezTo>
                <a:cubicBezTo>
                  <a:pt x="132023" y="928485"/>
                  <a:pt x="154243" y="913555"/>
                  <a:pt x="188536" y="886120"/>
                </a:cubicBezTo>
                <a:cubicBezTo>
                  <a:pt x="194821" y="873551"/>
                  <a:pt x="198958" y="859655"/>
                  <a:pt x="207390" y="848413"/>
                </a:cubicBezTo>
                <a:cubicBezTo>
                  <a:pt x="250735" y="790620"/>
                  <a:pt x="243495" y="833296"/>
                  <a:pt x="273377" y="763571"/>
                </a:cubicBezTo>
                <a:cubicBezTo>
                  <a:pt x="285120" y="736171"/>
                  <a:pt x="301658" y="678730"/>
                  <a:pt x="301658" y="678730"/>
                </a:cubicBezTo>
                <a:cubicBezTo>
                  <a:pt x="304800" y="644165"/>
                  <a:pt x="307029" y="609505"/>
                  <a:pt x="311084" y="575035"/>
                </a:cubicBezTo>
                <a:cubicBezTo>
                  <a:pt x="313317" y="556052"/>
                  <a:pt x="319829" y="537576"/>
                  <a:pt x="320511" y="518474"/>
                </a:cubicBezTo>
                <a:cubicBezTo>
                  <a:pt x="326120" y="361429"/>
                  <a:pt x="321057" y="204028"/>
                  <a:pt x="329938" y="47134"/>
                </a:cubicBezTo>
                <a:cubicBezTo>
                  <a:pt x="330578" y="35823"/>
                  <a:pt x="344584" y="29373"/>
                  <a:pt x="348792" y="18854"/>
                </a:cubicBezTo>
                <a:cubicBezTo>
                  <a:pt x="351126" y="13019"/>
                  <a:pt x="348792" y="6285"/>
                  <a:pt x="348792" y="0"/>
                </a:cubicBezTo>
              </a:path>
            </a:pathLst>
          </a:cu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
        <p:nvSpPr>
          <p:cNvPr id="13" name="Freeform: Shape 12">
            <a:extLst>
              <a:ext uri="{FF2B5EF4-FFF2-40B4-BE49-F238E27FC236}">
                <a16:creationId xmlns:a16="http://schemas.microsoft.com/office/drawing/2014/main" id="{A23F0362-4EDC-4AD2-AAE9-407529438913}"/>
              </a:ext>
            </a:extLst>
          </p:cNvPr>
          <p:cNvSpPr/>
          <p:nvPr/>
        </p:nvSpPr>
        <p:spPr>
          <a:xfrm>
            <a:off x="9738925" y="3103618"/>
            <a:ext cx="1055802" cy="801279"/>
          </a:xfrm>
          <a:custGeom>
            <a:avLst/>
            <a:gdLst>
              <a:gd name="connsiteX0" fmla="*/ 0 w 1055802"/>
              <a:gd name="connsiteY0" fmla="*/ 801279 h 801279"/>
              <a:gd name="connsiteX1" fmla="*/ 37708 w 1055802"/>
              <a:gd name="connsiteY1" fmla="*/ 716438 h 801279"/>
              <a:gd name="connsiteX2" fmla="*/ 65988 w 1055802"/>
              <a:gd name="connsiteY2" fmla="*/ 669304 h 801279"/>
              <a:gd name="connsiteX3" fmla="*/ 84842 w 1055802"/>
              <a:gd name="connsiteY3" fmla="*/ 631596 h 801279"/>
              <a:gd name="connsiteX4" fmla="*/ 103695 w 1055802"/>
              <a:gd name="connsiteY4" fmla="*/ 603316 h 801279"/>
              <a:gd name="connsiteX5" fmla="*/ 122549 w 1055802"/>
              <a:gd name="connsiteY5" fmla="*/ 565609 h 801279"/>
              <a:gd name="connsiteX6" fmla="*/ 150829 w 1055802"/>
              <a:gd name="connsiteY6" fmla="*/ 537328 h 801279"/>
              <a:gd name="connsiteX7" fmla="*/ 207390 w 1055802"/>
              <a:gd name="connsiteY7" fmla="*/ 471341 h 801279"/>
              <a:gd name="connsiteX8" fmla="*/ 282804 w 1055802"/>
              <a:gd name="connsiteY8" fmla="*/ 414780 h 801279"/>
              <a:gd name="connsiteX9" fmla="*/ 320512 w 1055802"/>
              <a:gd name="connsiteY9" fmla="*/ 386499 h 801279"/>
              <a:gd name="connsiteX10" fmla="*/ 367646 w 1055802"/>
              <a:gd name="connsiteY10" fmla="*/ 358219 h 801279"/>
              <a:gd name="connsiteX11" fmla="*/ 395926 w 1055802"/>
              <a:gd name="connsiteY11" fmla="*/ 329939 h 801279"/>
              <a:gd name="connsiteX12" fmla="*/ 424207 w 1055802"/>
              <a:gd name="connsiteY12" fmla="*/ 320512 h 801279"/>
              <a:gd name="connsiteX13" fmla="*/ 499621 w 1055802"/>
              <a:gd name="connsiteY13" fmla="*/ 282805 h 801279"/>
              <a:gd name="connsiteX14" fmla="*/ 527901 w 1055802"/>
              <a:gd name="connsiteY14" fmla="*/ 273378 h 801279"/>
              <a:gd name="connsiteX15" fmla="*/ 556182 w 1055802"/>
              <a:gd name="connsiteY15" fmla="*/ 254524 h 801279"/>
              <a:gd name="connsiteX16" fmla="*/ 593889 w 1055802"/>
              <a:gd name="connsiteY16" fmla="*/ 245097 h 801279"/>
              <a:gd name="connsiteX17" fmla="*/ 650450 w 1055802"/>
              <a:gd name="connsiteY17" fmla="*/ 226244 h 801279"/>
              <a:gd name="connsiteX18" fmla="*/ 725864 w 1055802"/>
              <a:gd name="connsiteY18" fmla="*/ 197963 h 801279"/>
              <a:gd name="connsiteX19" fmla="*/ 801279 w 1055802"/>
              <a:gd name="connsiteY19" fmla="*/ 160256 h 801279"/>
              <a:gd name="connsiteX20" fmla="*/ 829559 w 1055802"/>
              <a:gd name="connsiteY20" fmla="*/ 150829 h 801279"/>
              <a:gd name="connsiteX21" fmla="*/ 867266 w 1055802"/>
              <a:gd name="connsiteY21" fmla="*/ 131976 h 801279"/>
              <a:gd name="connsiteX22" fmla="*/ 923827 w 1055802"/>
              <a:gd name="connsiteY22" fmla="*/ 113122 h 801279"/>
              <a:gd name="connsiteX23" fmla="*/ 1027522 w 1055802"/>
              <a:gd name="connsiteY23" fmla="*/ 37708 h 801279"/>
              <a:gd name="connsiteX24" fmla="*/ 1055802 w 1055802"/>
              <a:gd name="connsiteY24" fmla="*/ 0 h 801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55802" h="801279">
                <a:moveTo>
                  <a:pt x="0" y="801279"/>
                </a:moveTo>
                <a:cubicBezTo>
                  <a:pt x="14984" y="763819"/>
                  <a:pt x="18834" y="750411"/>
                  <a:pt x="37708" y="716438"/>
                </a:cubicBezTo>
                <a:cubicBezTo>
                  <a:pt x="46606" y="700421"/>
                  <a:pt x="57090" y="685321"/>
                  <a:pt x="65988" y="669304"/>
                </a:cubicBezTo>
                <a:cubicBezTo>
                  <a:pt x="72813" y="657019"/>
                  <a:pt x="77870" y="643797"/>
                  <a:pt x="84842" y="631596"/>
                </a:cubicBezTo>
                <a:cubicBezTo>
                  <a:pt x="90463" y="621759"/>
                  <a:pt x="98074" y="613153"/>
                  <a:pt x="103695" y="603316"/>
                </a:cubicBezTo>
                <a:cubicBezTo>
                  <a:pt x="110667" y="591115"/>
                  <a:pt x="114381" y="577044"/>
                  <a:pt x="122549" y="565609"/>
                </a:cubicBezTo>
                <a:cubicBezTo>
                  <a:pt x="130298" y="554761"/>
                  <a:pt x="142153" y="547450"/>
                  <a:pt x="150829" y="537328"/>
                </a:cubicBezTo>
                <a:cubicBezTo>
                  <a:pt x="187942" y="494029"/>
                  <a:pt x="167293" y="506426"/>
                  <a:pt x="207390" y="471341"/>
                </a:cubicBezTo>
                <a:cubicBezTo>
                  <a:pt x="260943" y="424481"/>
                  <a:pt x="239149" y="445962"/>
                  <a:pt x="282804" y="414780"/>
                </a:cubicBezTo>
                <a:cubicBezTo>
                  <a:pt x="295589" y="405648"/>
                  <a:pt x="307439" y="395214"/>
                  <a:pt x="320512" y="386499"/>
                </a:cubicBezTo>
                <a:cubicBezTo>
                  <a:pt x="335757" y="376336"/>
                  <a:pt x="352988" y="369212"/>
                  <a:pt x="367646" y="358219"/>
                </a:cubicBezTo>
                <a:cubicBezTo>
                  <a:pt x="378311" y="350220"/>
                  <a:pt x="384834" y="337334"/>
                  <a:pt x="395926" y="329939"/>
                </a:cubicBezTo>
                <a:cubicBezTo>
                  <a:pt x="404194" y="324427"/>
                  <a:pt x="415161" y="324624"/>
                  <a:pt x="424207" y="320512"/>
                </a:cubicBezTo>
                <a:cubicBezTo>
                  <a:pt x="449793" y="308882"/>
                  <a:pt x="472958" y="291693"/>
                  <a:pt x="499621" y="282805"/>
                </a:cubicBezTo>
                <a:cubicBezTo>
                  <a:pt x="509048" y="279663"/>
                  <a:pt x="519013" y="277822"/>
                  <a:pt x="527901" y="273378"/>
                </a:cubicBezTo>
                <a:cubicBezTo>
                  <a:pt x="538035" y="268311"/>
                  <a:pt x="545768" y="258987"/>
                  <a:pt x="556182" y="254524"/>
                </a:cubicBezTo>
                <a:cubicBezTo>
                  <a:pt x="568090" y="249420"/>
                  <a:pt x="581480" y="248820"/>
                  <a:pt x="593889" y="245097"/>
                </a:cubicBezTo>
                <a:cubicBezTo>
                  <a:pt x="612924" y="239386"/>
                  <a:pt x="650450" y="226244"/>
                  <a:pt x="650450" y="226244"/>
                </a:cubicBezTo>
                <a:cubicBezTo>
                  <a:pt x="719015" y="180532"/>
                  <a:pt x="629502" y="235025"/>
                  <a:pt x="725864" y="197963"/>
                </a:cubicBezTo>
                <a:cubicBezTo>
                  <a:pt x="752096" y="187874"/>
                  <a:pt x="774616" y="169144"/>
                  <a:pt x="801279" y="160256"/>
                </a:cubicBezTo>
                <a:cubicBezTo>
                  <a:pt x="810706" y="157114"/>
                  <a:pt x="820426" y="154743"/>
                  <a:pt x="829559" y="150829"/>
                </a:cubicBezTo>
                <a:cubicBezTo>
                  <a:pt x="842475" y="145293"/>
                  <a:pt x="854219" y="137195"/>
                  <a:pt x="867266" y="131976"/>
                </a:cubicBezTo>
                <a:cubicBezTo>
                  <a:pt x="885718" y="124595"/>
                  <a:pt x="923827" y="113122"/>
                  <a:pt x="923827" y="113122"/>
                </a:cubicBezTo>
                <a:cubicBezTo>
                  <a:pt x="1008306" y="49763"/>
                  <a:pt x="973096" y="73991"/>
                  <a:pt x="1027522" y="37708"/>
                </a:cubicBezTo>
                <a:cubicBezTo>
                  <a:pt x="1048841" y="5730"/>
                  <a:pt x="1038365" y="17439"/>
                  <a:pt x="1055802"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13B3C05-3EBF-49E2-9690-8C6955CF9F35}"/>
              </a:ext>
            </a:extLst>
          </p:cNvPr>
          <p:cNvSpPr txBox="1"/>
          <p:nvPr/>
        </p:nvSpPr>
        <p:spPr>
          <a:xfrm>
            <a:off x="9003635" y="2637147"/>
            <a:ext cx="1055802" cy="307777"/>
          </a:xfrm>
          <a:prstGeom prst="rect">
            <a:avLst/>
          </a:prstGeom>
          <a:noFill/>
        </p:spPr>
        <p:txBody>
          <a:bodyPr wrap="square" rtlCol="0">
            <a:spAutoFit/>
          </a:bodyPr>
          <a:lstStyle/>
          <a:p>
            <a:r>
              <a:rPr lang="en-US" sz="1400"/>
              <a:t>Family 1</a:t>
            </a:r>
          </a:p>
        </p:txBody>
      </p:sp>
      <p:sp>
        <p:nvSpPr>
          <p:cNvPr id="20" name="TextBox 19">
            <a:extLst>
              <a:ext uri="{FF2B5EF4-FFF2-40B4-BE49-F238E27FC236}">
                <a16:creationId xmlns:a16="http://schemas.microsoft.com/office/drawing/2014/main" id="{C2561386-1B67-43A1-9A4F-B8DC340EEDBE}"/>
              </a:ext>
            </a:extLst>
          </p:cNvPr>
          <p:cNvSpPr txBox="1"/>
          <p:nvPr/>
        </p:nvSpPr>
        <p:spPr>
          <a:xfrm>
            <a:off x="10428297" y="2809390"/>
            <a:ext cx="1055802" cy="307777"/>
          </a:xfrm>
          <a:prstGeom prst="rect">
            <a:avLst/>
          </a:prstGeom>
          <a:noFill/>
        </p:spPr>
        <p:txBody>
          <a:bodyPr wrap="square" rtlCol="0">
            <a:spAutoFit/>
          </a:bodyPr>
          <a:lstStyle/>
          <a:p>
            <a:r>
              <a:rPr lang="en-US" sz="1400"/>
              <a:t>Family 2</a:t>
            </a:r>
          </a:p>
        </p:txBody>
      </p:sp>
      <p:sp>
        <p:nvSpPr>
          <p:cNvPr id="21" name="TextBox 20">
            <a:extLst>
              <a:ext uri="{FF2B5EF4-FFF2-40B4-BE49-F238E27FC236}">
                <a16:creationId xmlns:a16="http://schemas.microsoft.com/office/drawing/2014/main" id="{5F116FDB-A824-490B-817B-8A30FBA2EA9E}"/>
              </a:ext>
            </a:extLst>
          </p:cNvPr>
          <p:cNvSpPr txBox="1"/>
          <p:nvPr/>
        </p:nvSpPr>
        <p:spPr>
          <a:xfrm flipH="1">
            <a:off x="320512" y="639434"/>
            <a:ext cx="10303496" cy="769441"/>
          </a:xfrm>
          <a:prstGeom prst="rect">
            <a:avLst/>
          </a:prstGeom>
          <a:noFill/>
        </p:spPr>
        <p:txBody>
          <a:bodyPr wrap="square" rtlCol="0">
            <a:spAutoFit/>
          </a:bodyPr>
          <a:lstStyle/>
          <a:p>
            <a:r>
              <a:rPr lang="en-US" sz="1600" b="1"/>
              <a:t>Exponential resummation (1)</a:t>
            </a:r>
            <a:endParaRPr lang="en-US" sz="1600"/>
          </a:p>
          <a:p>
            <a:r>
              <a:rPr lang="en-US" sz="1400"/>
              <a:t>For calculational reasons, it is convenient to reorganize the pertubative expansion exponentially.  (ab) stand for the orders of the single particle, and two particle potentials.</a:t>
            </a:r>
          </a:p>
        </p:txBody>
      </p:sp>
      <p:graphicFrame>
        <p:nvGraphicFramePr>
          <p:cNvPr id="22" name="Object 21">
            <a:extLst>
              <a:ext uri="{FF2B5EF4-FFF2-40B4-BE49-F238E27FC236}">
                <a16:creationId xmlns:a16="http://schemas.microsoft.com/office/drawing/2014/main" id="{36C3F850-DEE9-415C-95AF-DC18A0F9D019}"/>
              </a:ext>
            </a:extLst>
          </p:cNvPr>
          <p:cNvGraphicFramePr>
            <a:graphicFrameLocks noChangeAspect="1"/>
          </p:cNvGraphicFramePr>
          <p:nvPr/>
        </p:nvGraphicFramePr>
        <p:xfrm>
          <a:off x="384175" y="1501775"/>
          <a:ext cx="5151438" cy="642938"/>
        </p:xfrm>
        <a:graphic>
          <a:graphicData uri="http://schemas.openxmlformats.org/presentationml/2006/ole">
            <mc:AlternateContent xmlns:mc="http://schemas.openxmlformats.org/markup-compatibility/2006">
              <mc:Choice xmlns:v="urn:schemas-microsoft-com:vml" Requires="v">
                <p:oleObj name="Equation" r:id="rId9" imgW="3657600" imgH="457200" progId="Equation.DSMT4">
                  <p:embed/>
                </p:oleObj>
              </mc:Choice>
              <mc:Fallback>
                <p:oleObj name="Equation" r:id="rId9" imgW="3657600" imgH="457200" progId="Equation.DSMT4">
                  <p:embed/>
                  <p:pic>
                    <p:nvPicPr>
                      <p:cNvPr id="22" name="Object 21">
                        <a:extLst>
                          <a:ext uri="{FF2B5EF4-FFF2-40B4-BE49-F238E27FC236}">
                            <a16:creationId xmlns:a16="http://schemas.microsoft.com/office/drawing/2014/main" id="{36C3F850-DEE9-415C-95AF-DC18A0F9D019}"/>
                          </a:ext>
                        </a:extLst>
                      </p:cNvPr>
                      <p:cNvPicPr>
                        <a:picLocks noChangeAspect="1" noChangeArrowheads="1"/>
                      </p:cNvPicPr>
                      <p:nvPr/>
                    </p:nvPicPr>
                    <p:blipFill>
                      <a:blip r:embed="rId10"/>
                      <a:srcRect/>
                      <a:stretch>
                        <a:fillRect/>
                      </a:stretch>
                    </p:blipFill>
                    <p:spPr bwMode="auto">
                      <a:xfrm>
                        <a:off x="384175" y="1501775"/>
                        <a:ext cx="5151438" cy="64293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9C105A16-51A2-4C81-B581-36AFDC61CDDC}"/>
              </a:ext>
            </a:extLst>
          </p:cNvPr>
          <p:cNvSpPr txBox="1"/>
          <p:nvPr/>
        </p:nvSpPr>
        <p:spPr>
          <a:xfrm>
            <a:off x="1885360" y="88571"/>
            <a:ext cx="8738648" cy="523220"/>
          </a:xfrm>
          <a:prstGeom prst="rect">
            <a:avLst/>
          </a:prstGeom>
          <a:noFill/>
        </p:spPr>
        <p:txBody>
          <a:bodyPr wrap="square" rtlCol="0">
            <a:spAutoFit/>
          </a:bodyPr>
          <a:lstStyle/>
          <a:p>
            <a:r>
              <a:rPr lang="en-US" sz="2800" b="1" u="sng"/>
              <a:t>Green’s Functions - Douglas Expansion of Propagator</a:t>
            </a:r>
          </a:p>
        </p:txBody>
      </p:sp>
    </p:spTree>
    <p:extLst>
      <p:ext uri="{BB962C8B-B14F-4D97-AF65-F5344CB8AC3E}">
        <p14:creationId xmlns:p14="http://schemas.microsoft.com/office/powerpoint/2010/main" val="2014387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52025"/>
            <a:ext cx="3046860" cy="615553"/>
          </a:xfrm>
          <a:prstGeom prst="rect">
            <a:avLst/>
          </a:prstGeom>
          <a:noFill/>
        </p:spPr>
        <p:txBody>
          <a:bodyPr wrap="none" rtlCol="0">
            <a:spAutoFit/>
          </a:bodyPr>
          <a:lstStyle/>
          <a:p>
            <a:r>
              <a:rPr lang="en-US" b="1"/>
              <a:t>Uncoupled Representation (1)</a:t>
            </a:r>
          </a:p>
          <a:p>
            <a:r>
              <a:rPr lang="en-US" sz="1600"/>
              <a:t>So we have: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2047525"/>
            <a:ext cx="3782895" cy="338554"/>
          </a:xfrm>
          <a:prstGeom prst="rect">
            <a:avLst/>
          </a:prstGeom>
        </p:spPr>
        <p:txBody>
          <a:bodyPr wrap="none">
            <a:spAutoFit/>
          </a:bodyPr>
          <a:lstStyle/>
          <a:p>
            <a:r>
              <a:rPr lang="en-US" sz="1600"/>
              <a:t>And we can write these as direct products:</a:t>
            </a:r>
          </a:p>
        </p:txBody>
      </p:sp>
      <p:graphicFrame>
        <p:nvGraphicFramePr>
          <p:cNvPr id="23" name="Object 22">
            <a:extLst>
              <a:ext uri="{FF2B5EF4-FFF2-40B4-BE49-F238E27FC236}">
                <a16:creationId xmlns:a16="http://schemas.microsoft.com/office/drawing/2014/main" id="{CF4E2C61-31BD-4707-BCE6-E3ADE94166CA}"/>
              </a:ext>
            </a:extLst>
          </p:cNvPr>
          <p:cNvGraphicFramePr>
            <a:graphicFrameLocks noChangeAspect="1"/>
          </p:cNvGraphicFramePr>
          <p:nvPr>
            <p:extLst>
              <p:ext uri="{D42A27DB-BD31-4B8C-83A1-F6EECF244321}">
                <p14:modId xmlns:p14="http://schemas.microsoft.com/office/powerpoint/2010/main" val="30983875"/>
              </p:ext>
            </p:extLst>
          </p:nvPr>
        </p:nvGraphicFramePr>
        <p:xfrm>
          <a:off x="264816" y="2480915"/>
          <a:ext cx="2901950" cy="354013"/>
        </p:xfrm>
        <a:graphic>
          <a:graphicData uri="http://schemas.openxmlformats.org/presentationml/2006/ole">
            <mc:AlternateContent xmlns:mc="http://schemas.openxmlformats.org/markup-compatibility/2006">
              <mc:Choice xmlns:v="urn:schemas-microsoft-com:vml" Requires="v">
                <p:oleObj name="Equation" r:id="rId2" imgW="2057400" imgH="253800" progId="Equation.DSMT4">
                  <p:embed/>
                </p:oleObj>
              </mc:Choice>
              <mc:Fallback>
                <p:oleObj name="Equation" r:id="rId2" imgW="2057400" imgH="253800" progId="Equation.DSMT4">
                  <p:embed/>
                  <p:pic>
                    <p:nvPicPr>
                      <p:cNvPr id="23" name="Object 22">
                        <a:extLst>
                          <a:ext uri="{FF2B5EF4-FFF2-40B4-BE49-F238E27FC236}">
                            <a16:creationId xmlns:a16="http://schemas.microsoft.com/office/drawing/2014/main" id="{CF4E2C61-31BD-4707-BCE6-E3ADE94166CA}"/>
                          </a:ext>
                        </a:extLst>
                      </p:cNvPr>
                      <p:cNvPicPr>
                        <a:picLocks noChangeAspect="1" noChangeArrowheads="1"/>
                      </p:cNvPicPr>
                      <p:nvPr/>
                    </p:nvPicPr>
                    <p:blipFill>
                      <a:blip r:embed="rId3"/>
                      <a:srcRect/>
                      <a:stretch>
                        <a:fillRect/>
                      </a:stretch>
                    </p:blipFill>
                    <p:spPr bwMode="auto">
                      <a:xfrm>
                        <a:off x="264816" y="2480915"/>
                        <a:ext cx="2901950" cy="354013"/>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2627074660"/>
              </p:ext>
            </p:extLst>
          </p:nvPr>
        </p:nvGraphicFramePr>
        <p:xfrm>
          <a:off x="264816" y="1580578"/>
          <a:ext cx="1876425" cy="382588"/>
        </p:xfrm>
        <a:graphic>
          <a:graphicData uri="http://schemas.openxmlformats.org/presentationml/2006/ole">
            <mc:AlternateContent xmlns:mc="http://schemas.openxmlformats.org/markup-compatibility/2006">
              <mc:Choice xmlns:v="urn:schemas-microsoft-com:vml" Requires="v">
                <p:oleObj name="Equation" r:id="rId4" imgW="1257120" imgH="253800" progId="Equation.DSMT4">
                  <p:embed/>
                </p:oleObj>
              </mc:Choice>
              <mc:Fallback>
                <p:oleObj name="Equation" r:id="rId4" imgW="1257120" imgH="253800" progId="Equation.DSMT4">
                  <p:embed/>
                  <p:pic>
                    <p:nvPicPr>
                      <p:cNvPr id="33" name="Object 32">
                        <a:extLst>
                          <a:ext uri="{FF2B5EF4-FFF2-40B4-BE49-F238E27FC236}">
                            <a16:creationId xmlns:a16="http://schemas.microsoft.com/office/drawing/2014/main" id="{22BBB4E1-1867-4CD0-8DEA-11E95AC31A18}"/>
                          </a:ext>
                        </a:extLst>
                      </p:cNvPr>
                      <p:cNvPicPr>
                        <a:picLocks noChangeAspect="1" noChangeArrowheads="1"/>
                      </p:cNvPicPr>
                      <p:nvPr/>
                    </p:nvPicPr>
                    <p:blipFill>
                      <a:blip r:embed="rId5"/>
                      <a:srcRect/>
                      <a:stretch>
                        <a:fillRect/>
                      </a:stretch>
                    </p:blipFill>
                    <p:spPr bwMode="auto">
                      <a:xfrm>
                        <a:off x="264816" y="1580578"/>
                        <a:ext cx="1876425" cy="382588"/>
                      </a:xfrm>
                      <a:prstGeom prst="rect">
                        <a:avLst/>
                      </a:prstGeom>
                      <a:noFill/>
                    </p:spPr>
                  </p:pic>
                </p:oleObj>
              </mc:Fallback>
            </mc:AlternateContent>
          </a:graphicData>
        </a:graphic>
      </p:graphicFrame>
      <p:sp>
        <p:nvSpPr>
          <p:cNvPr id="5" name="Rectangle 15">
            <a:extLst>
              <a:ext uri="{FF2B5EF4-FFF2-40B4-BE49-F238E27FC236}">
                <a16:creationId xmlns:a16="http://schemas.microsoft.com/office/drawing/2014/main" id="{D74ABF49-0C28-444E-9246-DC8F55297E89}"/>
              </a:ext>
            </a:extLst>
          </p:cNvPr>
          <p:cNvSpPr>
            <a:spLocks noChangeArrowheads="1"/>
          </p:cNvSpPr>
          <p:nvPr/>
        </p:nvSpPr>
        <p:spPr bwMode="auto">
          <a:xfrm>
            <a:off x="204925" y="3070766"/>
            <a:ext cx="1060836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1600" b="0" i="0" u="none" strike="noStrike" cap="none" normalizeH="0" baseline="0">
                <a:ln>
                  <a:noFill/>
                </a:ln>
                <a:solidFill>
                  <a:schemeClr val="tx1"/>
                </a:solidFill>
                <a:effectLst/>
                <a:ea typeface="Times New Roman" panose="02020603050405020304" pitchFamily="18" charset="0"/>
              </a:rPr>
              <a:t>There are a total of (2ℓ</a:t>
            </a:r>
            <a:r>
              <a:rPr kumimoji="0" lang="en-US" altLang="en-US" sz="1600" b="0" i="0" u="none" strike="noStrike" cap="none" normalizeH="0" baseline="-30000">
                <a:ln>
                  <a:noFill/>
                </a:ln>
                <a:solidFill>
                  <a:schemeClr val="tx1"/>
                </a:solidFill>
                <a:effectLst/>
                <a:ea typeface="Times New Roman" panose="02020603050405020304" pitchFamily="18" charset="0"/>
              </a:rPr>
              <a:t>1</a:t>
            </a:r>
            <a:r>
              <a:rPr kumimoji="0" lang="en-US" altLang="en-US" sz="1600" b="0" i="0" u="none" strike="noStrike" cap="none" normalizeH="0" baseline="0">
                <a:ln>
                  <a:noFill/>
                </a:ln>
                <a:solidFill>
                  <a:schemeClr val="tx1"/>
                </a:solidFill>
                <a:effectLst/>
                <a:ea typeface="Times New Roman" panose="02020603050405020304" pitchFamily="18" charset="0"/>
              </a:rPr>
              <a:t>+1)(2ℓ</a:t>
            </a:r>
            <a:r>
              <a:rPr kumimoji="0" lang="en-US" altLang="en-US" sz="1600" b="0" i="0" u="none" strike="noStrike" cap="none" normalizeH="0" baseline="-30000">
                <a:ln>
                  <a:noFill/>
                </a:ln>
                <a:solidFill>
                  <a:schemeClr val="tx1"/>
                </a:solidFill>
                <a:effectLst/>
                <a:ea typeface="Times New Roman" panose="02020603050405020304" pitchFamily="18" charset="0"/>
              </a:rPr>
              <a:t>2</a:t>
            </a:r>
            <a:r>
              <a:rPr kumimoji="0" lang="en-US" altLang="en-US" sz="1600" b="0" i="0" u="none" strike="noStrike" cap="none" normalizeH="0" baseline="0">
                <a:ln>
                  <a:noFill/>
                </a:ln>
                <a:solidFill>
                  <a:schemeClr val="tx1"/>
                </a:solidFill>
                <a:effectLst/>
                <a:ea typeface="Times New Roman" panose="02020603050405020304" pitchFamily="18" charset="0"/>
              </a:rPr>
              <a:t>+1)(2s</a:t>
            </a:r>
            <a:r>
              <a:rPr kumimoji="0" lang="en-US" altLang="en-US" sz="1600" b="0" i="0" u="none" strike="noStrike" cap="none" normalizeH="0" baseline="-30000">
                <a:ln>
                  <a:noFill/>
                </a:ln>
                <a:solidFill>
                  <a:schemeClr val="tx1"/>
                </a:solidFill>
                <a:effectLst/>
                <a:ea typeface="Times New Roman" panose="02020603050405020304" pitchFamily="18" charset="0"/>
              </a:rPr>
              <a:t>1</a:t>
            </a:r>
            <a:r>
              <a:rPr kumimoji="0" lang="en-US" altLang="en-US" sz="1600" b="0" i="0" u="none" strike="noStrike" cap="none" normalizeH="0" baseline="0">
                <a:ln>
                  <a:noFill/>
                </a:ln>
                <a:solidFill>
                  <a:schemeClr val="tx1"/>
                </a:solidFill>
                <a:effectLst/>
                <a:ea typeface="Times New Roman" panose="02020603050405020304" pitchFamily="18" charset="0"/>
              </a:rPr>
              <a:t>+1)(2s</a:t>
            </a:r>
            <a:r>
              <a:rPr kumimoji="0" lang="en-US" altLang="en-US" sz="1600" b="0" i="0" u="none" strike="noStrike" cap="none" normalizeH="0" baseline="-30000">
                <a:ln>
                  <a:noFill/>
                </a:ln>
                <a:solidFill>
                  <a:schemeClr val="tx1"/>
                </a:solidFill>
                <a:effectLst/>
                <a:ea typeface="Times New Roman" panose="02020603050405020304" pitchFamily="18" charset="0"/>
              </a:rPr>
              <a:t>2</a:t>
            </a:r>
            <a:r>
              <a:rPr kumimoji="0" lang="en-US" altLang="en-US" sz="1600" b="0" i="0" u="none" strike="noStrike" cap="none" normalizeH="0" baseline="0">
                <a:ln>
                  <a:noFill/>
                </a:ln>
                <a:solidFill>
                  <a:schemeClr val="tx1"/>
                </a:solidFill>
                <a:effectLst/>
                <a:ea typeface="Times New Roman" panose="02020603050405020304" pitchFamily="18" charset="0"/>
              </a:rPr>
              <a:t>+1) such states.  And the allowed quantum numbers </a:t>
            </a:r>
            <a:r>
              <a:rPr lang="en-US" altLang="en-US" sz="1600">
                <a:ea typeface="Times New Roman" panose="02020603050405020304" pitchFamily="18" charset="0"/>
              </a:rPr>
              <a:t>are given below.  </a:t>
            </a:r>
            <a:r>
              <a:rPr lang="en-US" sz="1600"/>
              <a:t>But of course symmetry rules must be enforced, and so some of these states might not actually exist, if particles are fermions.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7" name="Object 6">
            <a:extLst>
              <a:ext uri="{FF2B5EF4-FFF2-40B4-BE49-F238E27FC236}">
                <a16:creationId xmlns:a16="http://schemas.microsoft.com/office/drawing/2014/main" id="{FCC62405-C8F8-40BE-AB54-2CFB4DF03D16}"/>
              </a:ext>
            </a:extLst>
          </p:cNvPr>
          <p:cNvGraphicFramePr>
            <a:graphicFrameLocks noChangeAspect="1"/>
          </p:cNvGraphicFramePr>
          <p:nvPr>
            <p:extLst>
              <p:ext uri="{D42A27DB-BD31-4B8C-83A1-F6EECF244321}">
                <p14:modId xmlns:p14="http://schemas.microsoft.com/office/powerpoint/2010/main" val="774379410"/>
              </p:ext>
            </p:extLst>
          </p:nvPr>
        </p:nvGraphicFramePr>
        <p:xfrm>
          <a:off x="323668" y="3900806"/>
          <a:ext cx="2085989" cy="1406943"/>
        </p:xfrm>
        <a:graphic>
          <a:graphicData uri="http://schemas.openxmlformats.org/presentationml/2006/ole">
            <mc:AlternateContent xmlns:mc="http://schemas.openxmlformats.org/markup-compatibility/2006">
              <mc:Choice xmlns:v="urn:schemas-microsoft-com:vml" Requires="v">
                <p:oleObj name="Equation" r:id="rId6" imgW="1358900" imgH="914400" progId="Equation.DSMT4">
                  <p:embed/>
                </p:oleObj>
              </mc:Choice>
              <mc:Fallback>
                <p:oleObj name="Equation" r:id="rId6" imgW="1358900" imgH="9144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668" y="3900806"/>
                        <a:ext cx="2085989" cy="1406943"/>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F192DD69-58F6-4BC7-A42C-FA18F67B0871}"/>
              </a:ext>
            </a:extLst>
          </p:cNvPr>
          <p:cNvSpPr txBox="1"/>
          <p:nvPr/>
        </p:nvSpPr>
        <p:spPr>
          <a:xfrm>
            <a:off x="2141241" y="94837"/>
            <a:ext cx="8672052" cy="584775"/>
          </a:xfrm>
          <a:prstGeom prst="rect">
            <a:avLst/>
          </a:prstGeom>
          <a:noFill/>
        </p:spPr>
        <p:txBody>
          <a:bodyPr wrap="square" rtlCol="0">
            <a:spAutoFit/>
          </a:bodyPr>
          <a:lstStyle/>
          <a:p>
            <a:r>
              <a:rPr lang="en-US" sz="3200" b="1" u="sng"/>
              <a:t>Symmetrization of Angular Momentum States</a:t>
            </a:r>
          </a:p>
        </p:txBody>
      </p:sp>
    </p:spTree>
    <p:extLst>
      <p:ext uri="{BB962C8B-B14F-4D97-AF65-F5344CB8AC3E}">
        <p14:creationId xmlns:p14="http://schemas.microsoft.com/office/powerpoint/2010/main" val="26842649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BA93448-8324-4E93-866C-E62F1D2B28EB}"/>
              </a:ext>
            </a:extLst>
          </p:cNvPr>
          <p:cNvSpPr txBox="1"/>
          <p:nvPr/>
        </p:nvSpPr>
        <p:spPr>
          <a:xfrm>
            <a:off x="378036" y="1232535"/>
            <a:ext cx="4664003" cy="2893100"/>
          </a:xfrm>
          <a:prstGeom prst="rect">
            <a:avLst/>
          </a:prstGeom>
          <a:noFill/>
        </p:spPr>
        <p:txBody>
          <a:bodyPr wrap="square" rtlCol="0">
            <a:spAutoFit/>
          </a:bodyPr>
          <a:lstStyle/>
          <a:p>
            <a:r>
              <a:rPr lang="en-US" sz="1400" b="1"/>
              <a:t>Exponential resummation (2)</a:t>
            </a:r>
          </a:p>
          <a:p>
            <a:r>
              <a:rPr lang="en-US" sz="1400"/>
              <a:t>But we still have to do something with the two-particle interaction GF, because that is rarely analytically calculable by itself.  The way to do this is by making a sort of mean field approximation, that the N body correlations can be broken down into 2 body correlations.  In order to make the approximation controlled, we’ll reorganize the exponential summation around # of interaction lines between particle pairs, instead of around potential powers.  Let W</a:t>
            </a:r>
            <a:r>
              <a:rPr lang="en-US" sz="1400" baseline="30000"/>
              <a:t>{</a:t>
            </a:r>
            <a:r>
              <a:rPr lang="el-GR" sz="1400" baseline="30000"/>
              <a:t>ν</a:t>
            </a:r>
            <a:r>
              <a:rPr lang="en-US" sz="1400" baseline="30000"/>
              <a:t>i}</a:t>
            </a:r>
            <a:r>
              <a:rPr lang="en-US" sz="1400" baseline="-25000"/>
              <a:t>{uj}</a:t>
            </a:r>
            <a:r>
              <a:rPr lang="en-US" sz="1400"/>
              <a:t> be a diagram with </a:t>
            </a:r>
            <a:r>
              <a:rPr lang="el-GR" sz="1400"/>
              <a:t>ν</a:t>
            </a:r>
            <a:r>
              <a:rPr lang="en-US" sz="1400" baseline="-25000"/>
              <a:t>i</a:t>
            </a:r>
            <a:r>
              <a:rPr lang="en-US" sz="1400"/>
              <a:t> single particle lines on each ith particle, and u</a:t>
            </a:r>
            <a:r>
              <a:rPr lang="en-US" sz="1400" baseline="-25000"/>
              <a:t>j</a:t>
            </a:r>
            <a:r>
              <a:rPr lang="en-US" sz="1400"/>
              <a:t> two-particle interaction lines on each jth pair of particles.  Setting the these numbers to be the ‘order(s)’ of the diagram, we can reorganize the series exponentially, and write:</a:t>
            </a:r>
            <a:endParaRPr lang="en-US" sz="1600"/>
          </a:p>
        </p:txBody>
      </p:sp>
      <p:graphicFrame>
        <p:nvGraphicFramePr>
          <p:cNvPr id="6" name="Object 5">
            <a:extLst>
              <a:ext uri="{FF2B5EF4-FFF2-40B4-BE49-F238E27FC236}">
                <a16:creationId xmlns:a16="http://schemas.microsoft.com/office/drawing/2014/main" id="{31C81865-8782-4003-8521-C765708898D1}"/>
              </a:ext>
            </a:extLst>
          </p:cNvPr>
          <p:cNvGraphicFramePr>
            <a:graphicFrameLocks noChangeAspect="1"/>
          </p:cNvGraphicFramePr>
          <p:nvPr/>
        </p:nvGraphicFramePr>
        <p:xfrm>
          <a:off x="6021316" y="5036768"/>
          <a:ext cx="3338512" cy="1262062"/>
        </p:xfrm>
        <a:graphic>
          <a:graphicData uri="http://schemas.openxmlformats.org/presentationml/2006/ole">
            <mc:AlternateContent xmlns:mc="http://schemas.openxmlformats.org/markup-compatibility/2006">
              <mc:Choice xmlns:v="urn:schemas-microsoft-com:vml" Requires="v">
                <p:oleObj name="Equation" r:id="rId3" imgW="2705040" imgH="1015920" progId="Equation.DSMT4">
                  <p:embed/>
                </p:oleObj>
              </mc:Choice>
              <mc:Fallback>
                <p:oleObj name="Equation" r:id="rId3" imgW="2705040" imgH="1015920" progId="Equation.DSMT4">
                  <p:embed/>
                  <p:pic>
                    <p:nvPicPr>
                      <p:cNvPr id="6" name="Object 5">
                        <a:extLst>
                          <a:ext uri="{FF2B5EF4-FFF2-40B4-BE49-F238E27FC236}">
                            <a16:creationId xmlns:a16="http://schemas.microsoft.com/office/drawing/2014/main" id="{31C81865-8782-4003-8521-C765708898D1}"/>
                          </a:ext>
                        </a:extLst>
                      </p:cNvPr>
                      <p:cNvPicPr>
                        <a:picLocks noChangeAspect="1" noChangeArrowheads="1"/>
                      </p:cNvPicPr>
                      <p:nvPr/>
                    </p:nvPicPr>
                    <p:blipFill>
                      <a:blip r:embed="rId4"/>
                      <a:srcRect/>
                      <a:stretch>
                        <a:fillRect/>
                      </a:stretch>
                    </p:blipFill>
                    <p:spPr bwMode="auto">
                      <a:xfrm>
                        <a:off x="6021316" y="5036768"/>
                        <a:ext cx="3338512" cy="1262062"/>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7A9D48F5-1F02-4A5C-8546-5EFAA99B2C60}"/>
              </a:ext>
            </a:extLst>
          </p:cNvPr>
          <p:cNvGraphicFramePr>
            <a:graphicFrameLocks noChangeAspect="1"/>
          </p:cNvGraphicFramePr>
          <p:nvPr/>
        </p:nvGraphicFramePr>
        <p:xfrm>
          <a:off x="5423145" y="1536166"/>
          <a:ext cx="2516956" cy="1550194"/>
        </p:xfrm>
        <a:graphic>
          <a:graphicData uri="http://schemas.openxmlformats.org/presentationml/2006/ole">
            <mc:AlternateContent xmlns:mc="http://schemas.openxmlformats.org/markup-compatibility/2006">
              <mc:Choice xmlns:v="urn:schemas-microsoft-com:vml" Requires="v">
                <p:oleObj name="Bitmap Image" r:id="rId5" imgW="8714286" imgH="3076190" progId="Paint.Picture">
                  <p:embed/>
                </p:oleObj>
              </mc:Choice>
              <mc:Fallback>
                <p:oleObj name="Bitmap Image" r:id="rId5" imgW="8714286" imgH="3076190" progId="Paint.Picture">
                  <p:embed/>
                  <p:pic>
                    <p:nvPicPr>
                      <p:cNvPr id="18" name="Object 17">
                        <a:extLst>
                          <a:ext uri="{FF2B5EF4-FFF2-40B4-BE49-F238E27FC236}">
                            <a16:creationId xmlns:a16="http://schemas.microsoft.com/office/drawing/2014/main" id="{7A9D48F5-1F02-4A5C-8546-5EFAA99B2C6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745" r="41965" b="7393"/>
                      <a:stretch>
                        <a:fillRect/>
                      </a:stretch>
                    </p:blipFill>
                    <p:spPr bwMode="auto">
                      <a:xfrm>
                        <a:off x="5423145" y="1536166"/>
                        <a:ext cx="2516956" cy="1550194"/>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CA8C91B6-0AEF-473F-B243-49CFFC550410}"/>
              </a:ext>
            </a:extLst>
          </p:cNvPr>
          <p:cNvGraphicFramePr>
            <a:graphicFrameLocks noChangeAspect="1"/>
          </p:cNvGraphicFramePr>
          <p:nvPr/>
        </p:nvGraphicFramePr>
        <p:xfrm>
          <a:off x="8516985" y="2041477"/>
          <a:ext cx="3544478" cy="1304955"/>
        </p:xfrm>
        <a:graphic>
          <a:graphicData uri="http://schemas.openxmlformats.org/presentationml/2006/ole">
            <mc:AlternateContent xmlns:mc="http://schemas.openxmlformats.org/markup-compatibility/2006">
              <mc:Choice xmlns:v="urn:schemas-microsoft-com:vml" Requires="v">
                <p:oleObj name="Bitmap Image" r:id="rId7" imgW="9161905" imgH="4676190" progId="Paint.Picture">
                  <p:embed/>
                </p:oleObj>
              </mc:Choice>
              <mc:Fallback>
                <p:oleObj name="Bitmap Image" r:id="rId7" imgW="9161905" imgH="4676190" progId="Paint.Picture">
                  <p:embed/>
                  <p:pic>
                    <p:nvPicPr>
                      <p:cNvPr id="21" name="Object 20">
                        <a:extLst>
                          <a:ext uri="{FF2B5EF4-FFF2-40B4-BE49-F238E27FC236}">
                            <a16:creationId xmlns:a16="http://schemas.microsoft.com/office/drawing/2014/main" id="{CA8C91B6-0AEF-473F-B243-49CFFC55041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7861" t="8749" r="7626" b="28606"/>
                      <a:stretch>
                        <a:fillRect/>
                      </a:stretch>
                    </p:blipFill>
                    <p:spPr bwMode="auto">
                      <a:xfrm>
                        <a:off x="8516985" y="2041477"/>
                        <a:ext cx="3544478" cy="1304955"/>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C8E720AF-8971-4D6A-A9A3-EB678BD0F057}"/>
              </a:ext>
            </a:extLst>
          </p:cNvPr>
          <p:cNvGraphicFramePr>
            <a:graphicFrameLocks noChangeAspect="1"/>
          </p:cNvGraphicFramePr>
          <p:nvPr/>
        </p:nvGraphicFramePr>
        <p:xfrm>
          <a:off x="8458278" y="361463"/>
          <a:ext cx="3643045" cy="1304954"/>
        </p:xfrm>
        <a:graphic>
          <a:graphicData uri="http://schemas.openxmlformats.org/presentationml/2006/ole">
            <mc:AlternateContent xmlns:mc="http://schemas.openxmlformats.org/markup-compatibility/2006">
              <mc:Choice xmlns:v="urn:schemas-microsoft-com:vml" Requires="v">
                <p:oleObj name="Bitmap Image" r:id="rId9" imgW="7571429" imgH="2752381" progId="Paint.Picture">
                  <p:embed/>
                </p:oleObj>
              </mc:Choice>
              <mc:Fallback>
                <p:oleObj name="Bitmap Image" r:id="rId9" imgW="7571429" imgH="2752381" progId="Paint.Picture">
                  <p:embed/>
                  <p:pic>
                    <p:nvPicPr>
                      <p:cNvPr id="23" name="Object 22">
                        <a:extLst>
                          <a:ext uri="{FF2B5EF4-FFF2-40B4-BE49-F238E27FC236}">
                            <a16:creationId xmlns:a16="http://schemas.microsoft.com/office/drawing/2014/main" id="{C8E720AF-8971-4D6A-A9A3-EB678BD0F05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58278" y="361463"/>
                        <a:ext cx="3643045" cy="1304954"/>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40749C64-D44F-4847-8B56-14B66F761673}"/>
              </a:ext>
            </a:extLst>
          </p:cNvPr>
          <p:cNvGraphicFramePr>
            <a:graphicFrameLocks noChangeAspect="1"/>
          </p:cNvGraphicFramePr>
          <p:nvPr/>
        </p:nvGraphicFramePr>
        <p:xfrm>
          <a:off x="8444717" y="3689744"/>
          <a:ext cx="3643044" cy="1173446"/>
        </p:xfrm>
        <a:graphic>
          <a:graphicData uri="http://schemas.openxmlformats.org/presentationml/2006/ole">
            <mc:AlternateContent xmlns:mc="http://schemas.openxmlformats.org/markup-compatibility/2006">
              <mc:Choice xmlns:v="urn:schemas-microsoft-com:vml" Requires="v">
                <p:oleObj name="Bitmap Image" r:id="rId11" imgW="9647619" imgH="4676190" progId="Paint.Picture">
                  <p:embed/>
                </p:oleObj>
              </mc:Choice>
              <mc:Fallback>
                <p:oleObj name="Bitmap Image" r:id="rId11" imgW="9647619" imgH="4676190" progId="Paint.Picture">
                  <p:embed/>
                  <p:pic>
                    <p:nvPicPr>
                      <p:cNvPr id="25" name="Object 24">
                        <a:extLst>
                          <a:ext uri="{FF2B5EF4-FFF2-40B4-BE49-F238E27FC236}">
                            <a16:creationId xmlns:a16="http://schemas.microsoft.com/office/drawing/2014/main" id="{40749C64-D44F-4847-8B56-14B66F76167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3731" t="8749" r="4852" b="30322"/>
                      <a:stretch>
                        <a:fillRect/>
                      </a:stretch>
                    </p:blipFill>
                    <p:spPr bwMode="auto">
                      <a:xfrm>
                        <a:off x="8444717" y="3689744"/>
                        <a:ext cx="3643044" cy="1173446"/>
                      </a:xfrm>
                      <a:prstGeom prst="rect">
                        <a:avLst/>
                      </a:prstGeom>
                      <a:noFill/>
                    </p:spPr>
                  </p:pic>
                </p:oleObj>
              </mc:Fallback>
            </mc:AlternateContent>
          </a:graphicData>
        </a:graphic>
      </p:graphicFrame>
      <p:sp>
        <p:nvSpPr>
          <p:cNvPr id="26" name="Freeform: Shape 25">
            <a:extLst>
              <a:ext uri="{FF2B5EF4-FFF2-40B4-BE49-F238E27FC236}">
                <a16:creationId xmlns:a16="http://schemas.microsoft.com/office/drawing/2014/main" id="{B0C906A1-B224-4337-BB70-09A54C6DAFDD}"/>
              </a:ext>
            </a:extLst>
          </p:cNvPr>
          <p:cNvSpPr/>
          <p:nvPr/>
        </p:nvSpPr>
        <p:spPr>
          <a:xfrm>
            <a:off x="7850830" y="1177374"/>
            <a:ext cx="546754" cy="961534"/>
          </a:xfrm>
          <a:custGeom>
            <a:avLst/>
            <a:gdLst>
              <a:gd name="connsiteX0" fmla="*/ 0 w 546754"/>
              <a:gd name="connsiteY0" fmla="*/ 961534 h 961534"/>
              <a:gd name="connsiteX1" fmla="*/ 47134 w 546754"/>
              <a:gd name="connsiteY1" fmla="*/ 942680 h 961534"/>
              <a:gd name="connsiteX2" fmla="*/ 75414 w 546754"/>
              <a:gd name="connsiteY2" fmla="*/ 933253 h 961534"/>
              <a:gd name="connsiteX3" fmla="*/ 169682 w 546754"/>
              <a:gd name="connsiteY3" fmla="*/ 829559 h 961534"/>
              <a:gd name="connsiteX4" fmla="*/ 188536 w 546754"/>
              <a:gd name="connsiteY4" fmla="*/ 791851 h 961534"/>
              <a:gd name="connsiteX5" fmla="*/ 207389 w 546754"/>
              <a:gd name="connsiteY5" fmla="*/ 763571 h 961534"/>
              <a:gd name="connsiteX6" fmla="*/ 235670 w 546754"/>
              <a:gd name="connsiteY6" fmla="*/ 669303 h 961534"/>
              <a:gd name="connsiteX7" fmla="*/ 245097 w 546754"/>
              <a:gd name="connsiteY7" fmla="*/ 612742 h 961534"/>
              <a:gd name="connsiteX8" fmla="*/ 263950 w 546754"/>
              <a:gd name="connsiteY8" fmla="*/ 537328 h 961534"/>
              <a:gd name="connsiteX9" fmla="*/ 273377 w 546754"/>
              <a:gd name="connsiteY9" fmla="*/ 490194 h 961534"/>
              <a:gd name="connsiteX10" fmla="*/ 292231 w 546754"/>
              <a:gd name="connsiteY10" fmla="*/ 452486 h 961534"/>
              <a:gd name="connsiteX11" fmla="*/ 329938 w 546754"/>
              <a:gd name="connsiteY11" fmla="*/ 358218 h 961534"/>
              <a:gd name="connsiteX12" fmla="*/ 348791 w 546754"/>
              <a:gd name="connsiteY12" fmla="*/ 282804 h 961534"/>
              <a:gd name="connsiteX13" fmla="*/ 358218 w 546754"/>
              <a:gd name="connsiteY13" fmla="*/ 245097 h 961534"/>
              <a:gd name="connsiteX14" fmla="*/ 405352 w 546754"/>
              <a:gd name="connsiteY14" fmla="*/ 169682 h 961534"/>
              <a:gd name="connsiteX15" fmla="*/ 433633 w 546754"/>
              <a:gd name="connsiteY15" fmla="*/ 103695 h 961534"/>
              <a:gd name="connsiteX16" fmla="*/ 480767 w 546754"/>
              <a:gd name="connsiteY16" fmla="*/ 37707 h 961534"/>
              <a:gd name="connsiteX17" fmla="*/ 509047 w 546754"/>
              <a:gd name="connsiteY17" fmla="*/ 28280 h 961534"/>
              <a:gd name="connsiteX18" fmla="*/ 546754 w 546754"/>
              <a:gd name="connsiteY18" fmla="*/ 0 h 96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6754" h="961534">
                <a:moveTo>
                  <a:pt x="0" y="961534"/>
                </a:moveTo>
                <a:cubicBezTo>
                  <a:pt x="15711" y="955249"/>
                  <a:pt x="31290" y="948622"/>
                  <a:pt x="47134" y="942680"/>
                </a:cubicBezTo>
                <a:cubicBezTo>
                  <a:pt x="56438" y="939191"/>
                  <a:pt x="67723" y="939545"/>
                  <a:pt x="75414" y="933253"/>
                </a:cubicBezTo>
                <a:cubicBezTo>
                  <a:pt x="110091" y="904881"/>
                  <a:pt x="146645" y="869875"/>
                  <a:pt x="169682" y="829559"/>
                </a:cubicBezTo>
                <a:cubicBezTo>
                  <a:pt x="176654" y="817358"/>
                  <a:pt x="181564" y="804052"/>
                  <a:pt x="188536" y="791851"/>
                </a:cubicBezTo>
                <a:cubicBezTo>
                  <a:pt x="194157" y="782014"/>
                  <a:pt x="202788" y="773924"/>
                  <a:pt x="207389" y="763571"/>
                </a:cubicBezTo>
                <a:cubicBezTo>
                  <a:pt x="216134" y="743896"/>
                  <a:pt x="230684" y="694231"/>
                  <a:pt x="235670" y="669303"/>
                </a:cubicBezTo>
                <a:cubicBezTo>
                  <a:pt x="239419" y="650560"/>
                  <a:pt x="241092" y="631431"/>
                  <a:pt x="245097" y="612742"/>
                </a:cubicBezTo>
                <a:cubicBezTo>
                  <a:pt x="250526" y="587406"/>
                  <a:pt x="258868" y="562736"/>
                  <a:pt x="263950" y="537328"/>
                </a:cubicBezTo>
                <a:cubicBezTo>
                  <a:pt x="267092" y="521617"/>
                  <a:pt x="268310" y="505394"/>
                  <a:pt x="273377" y="490194"/>
                </a:cubicBezTo>
                <a:cubicBezTo>
                  <a:pt x="277821" y="476862"/>
                  <a:pt x="287012" y="465534"/>
                  <a:pt x="292231" y="452486"/>
                </a:cubicBezTo>
                <a:cubicBezTo>
                  <a:pt x="338826" y="335998"/>
                  <a:pt x="285722" y="446651"/>
                  <a:pt x="329938" y="358218"/>
                </a:cubicBezTo>
                <a:cubicBezTo>
                  <a:pt x="349102" y="262399"/>
                  <a:pt x="329468" y="350435"/>
                  <a:pt x="348791" y="282804"/>
                </a:cubicBezTo>
                <a:cubicBezTo>
                  <a:pt x="352350" y="270347"/>
                  <a:pt x="352424" y="256685"/>
                  <a:pt x="358218" y="245097"/>
                </a:cubicBezTo>
                <a:cubicBezTo>
                  <a:pt x="371475" y="218582"/>
                  <a:pt x="405352" y="169682"/>
                  <a:pt x="405352" y="169682"/>
                </a:cubicBezTo>
                <a:cubicBezTo>
                  <a:pt x="420836" y="107746"/>
                  <a:pt x="404698" y="154331"/>
                  <a:pt x="433633" y="103695"/>
                </a:cubicBezTo>
                <a:cubicBezTo>
                  <a:pt x="451781" y="71936"/>
                  <a:pt x="448874" y="58969"/>
                  <a:pt x="480767" y="37707"/>
                </a:cubicBezTo>
                <a:cubicBezTo>
                  <a:pt x="489035" y="32195"/>
                  <a:pt x="500159" y="32724"/>
                  <a:pt x="509047" y="28280"/>
                </a:cubicBezTo>
                <a:cubicBezTo>
                  <a:pt x="530370" y="17619"/>
                  <a:pt x="533496" y="13259"/>
                  <a:pt x="54675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38951ECA-E86E-4FCD-947E-69D10BE1B3D9}"/>
              </a:ext>
            </a:extLst>
          </p:cNvPr>
          <p:cNvSpPr/>
          <p:nvPr/>
        </p:nvSpPr>
        <p:spPr>
          <a:xfrm>
            <a:off x="7907391" y="2252030"/>
            <a:ext cx="659876" cy="490193"/>
          </a:xfrm>
          <a:custGeom>
            <a:avLst/>
            <a:gdLst>
              <a:gd name="connsiteX0" fmla="*/ 0 w 659876"/>
              <a:gd name="connsiteY0" fmla="*/ 0 h 490193"/>
              <a:gd name="connsiteX1" fmla="*/ 84841 w 659876"/>
              <a:gd name="connsiteY1" fmla="*/ 65987 h 490193"/>
              <a:gd name="connsiteX2" fmla="*/ 113121 w 659876"/>
              <a:gd name="connsiteY2" fmla="*/ 84841 h 490193"/>
              <a:gd name="connsiteX3" fmla="*/ 179109 w 659876"/>
              <a:gd name="connsiteY3" fmla="*/ 150828 h 490193"/>
              <a:gd name="connsiteX4" fmla="*/ 245096 w 659876"/>
              <a:gd name="connsiteY4" fmla="*/ 207389 h 490193"/>
              <a:gd name="connsiteX5" fmla="*/ 282804 w 659876"/>
              <a:gd name="connsiteY5" fmla="*/ 235670 h 490193"/>
              <a:gd name="connsiteX6" fmla="*/ 311084 w 659876"/>
              <a:gd name="connsiteY6" fmla="*/ 273377 h 490193"/>
              <a:gd name="connsiteX7" fmla="*/ 339365 w 659876"/>
              <a:gd name="connsiteY7" fmla="*/ 292230 h 490193"/>
              <a:gd name="connsiteX8" fmla="*/ 395925 w 659876"/>
              <a:gd name="connsiteY8" fmla="*/ 348791 h 490193"/>
              <a:gd name="connsiteX9" fmla="*/ 424206 w 659876"/>
              <a:gd name="connsiteY9" fmla="*/ 377072 h 490193"/>
              <a:gd name="connsiteX10" fmla="*/ 490193 w 659876"/>
              <a:gd name="connsiteY10" fmla="*/ 414779 h 490193"/>
              <a:gd name="connsiteX11" fmla="*/ 527901 w 659876"/>
              <a:gd name="connsiteY11" fmla="*/ 433633 h 490193"/>
              <a:gd name="connsiteX12" fmla="*/ 556181 w 659876"/>
              <a:gd name="connsiteY12" fmla="*/ 452486 h 490193"/>
              <a:gd name="connsiteX13" fmla="*/ 650449 w 659876"/>
              <a:gd name="connsiteY13" fmla="*/ 480767 h 490193"/>
              <a:gd name="connsiteX14" fmla="*/ 659876 w 659876"/>
              <a:gd name="connsiteY14" fmla="*/ 490193 h 49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59876" h="490193">
                <a:moveTo>
                  <a:pt x="0" y="0"/>
                </a:moveTo>
                <a:cubicBezTo>
                  <a:pt x="28280" y="21996"/>
                  <a:pt x="55031" y="46113"/>
                  <a:pt x="84841" y="65987"/>
                </a:cubicBezTo>
                <a:cubicBezTo>
                  <a:pt x="94268" y="72272"/>
                  <a:pt x="104700" y="77262"/>
                  <a:pt x="113121" y="84841"/>
                </a:cubicBezTo>
                <a:cubicBezTo>
                  <a:pt x="136243" y="105650"/>
                  <a:pt x="154224" y="132164"/>
                  <a:pt x="179109" y="150828"/>
                </a:cubicBezTo>
                <a:cubicBezTo>
                  <a:pt x="289391" y="233541"/>
                  <a:pt x="153175" y="128600"/>
                  <a:pt x="245096" y="207389"/>
                </a:cubicBezTo>
                <a:cubicBezTo>
                  <a:pt x="257025" y="217614"/>
                  <a:pt x="271694" y="224560"/>
                  <a:pt x="282804" y="235670"/>
                </a:cubicBezTo>
                <a:cubicBezTo>
                  <a:pt x="293913" y="246779"/>
                  <a:pt x="299974" y="262268"/>
                  <a:pt x="311084" y="273377"/>
                </a:cubicBezTo>
                <a:cubicBezTo>
                  <a:pt x="319095" y="281388"/>
                  <a:pt x="330897" y="284703"/>
                  <a:pt x="339365" y="292230"/>
                </a:cubicBezTo>
                <a:cubicBezTo>
                  <a:pt x="359293" y="309944"/>
                  <a:pt x="377072" y="329937"/>
                  <a:pt x="395925" y="348791"/>
                </a:cubicBezTo>
                <a:cubicBezTo>
                  <a:pt x="405352" y="358218"/>
                  <a:pt x="412282" y="371110"/>
                  <a:pt x="424206" y="377072"/>
                </a:cubicBezTo>
                <a:cubicBezTo>
                  <a:pt x="538142" y="434039"/>
                  <a:pt x="396932" y="361486"/>
                  <a:pt x="490193" y="414779"/>
                </a:cubicBezTo>
                <a:cubicBezTo>
                  <a:pt x="502394" y="421751"/>
                  <a:pt x="515700" y="426661"/>
                  <a:pt x="527901" y="433633"/>
                </a:cubicBezTo>
                <a:cubicBezTo>
                  <a:pt x="537738" y="439254"/>
                  <a:pt x="545768" y="448023"/>
                  <a:pt x="556181" y="452486"/>
                </a:cubicBezTo>
                <a:cubicBezTo>
                  <a:pt x="578612" y="462099"/>
                  <a:pt x="634605" y="464924"/>
                  <a:pt x="650449" y="480767"/>
                </a:cubicBezTo>
                <a:lnTo>
                  <a:pt x="659876" y="490193"/>
                </a:lnTo>
              </a:path>
            </a:pathLst>
          </a:cu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8" name="Freeform: Shape 27">
            <a:extLst>
              <a:ext uri="{FF2B5EF4-FFF2-40B4-BE49-F238E27FC236}">
                <a16:creationId xmlns:a16="http://schemas.microsoft.com/office/drawing/2014/main" id="{14D74BE7-7A01-46BC-84DF-47A3A0B66079}"/>
              </a:ext>
            </a:extLst>
          </p:cNvPr>
          <p:cNvSpPr/>
          <p:nvPr/>
        </p:nvSpPr>
        <p:spPr>
          <a:xfrm>
            <a:off x="7841403" y="2515980"/>
            <a:ext cx="537328" cy="1611984"/>
          </a:xfrm>
          <a:custGeom>
            <a:avLst/>
            <a:gdLst>
              <a:gd name="connsiteX0" fmla="*/ 0 w 537328"/>
              <a:gd name="connsiteY0" fmla="*/ 0 h 1611984"/>
              <a:gd name="connsiteX1" fmla="*/ 18854 w 537328"/>
              <a:gd name="connsiteY1" fmla="*/ 131975 h 1611984"/>
              <a:gd name="connsiteX2" fmla="*/ 47134 w 537328"/>
              <a:gd name="connsiteY2" fmla="*/ 254524 h 1611984"/>
              <a:gd name="connsiteX3" fmla="*/ 56561 w 537328"/>
              <a:gd name="connsiteY3" fmla="*/ 292231 h 1611984"/>
              <a:gd name="connsiteX4" fmla="*/ 65988 w 537328"/>
              <a:gd name="connsiteY4" fmla="*/ 329938 h 1611984"/>
              <a:gd name="connsiteX5" fmla="*/ 75414 w 537328"/>
              <a:gd name="connsiteY5" fmla="*/ 424206 h 1611984"/>
              <a:gd name="connsiteX6" fmla="*/ 84841 w 537328"/>
              <a:gd name="connsiteY6" fmla="*/ 452487 h 1611984"/>
              <a:gd name="connsiteX7" fmla="*/ 94268 w 537328"/>
              <a:gd name="connsiteY7" fmla="*/ 518474 h 1611984"/>
              <a:gd name="connsiteX8" fmla="*/ 113122 w 537328"/>
              <a:gd name="connsiteY8" fmla="*/ 697584 h 1611984"/>
              <a:gd name="connsiteX9" fmla="*/ 131975 w 537328"/>
              <a:gd name="connsiteY9" fmla="*/ 838986 h 1611984"/>
              <a:gd name="connsiteX10" fmla="*/ 141402 w 537328"/>
              <a:gd name="connsiteY10" fmla="*/ 895546 h 1611984"/>
              <a:gd name="connsiteX11" fmla="*/ 150829 w 537328"/>
              <a:gd name="connsiteY11" fmla="*/ 999241 h 1611984"/>
              <a:gd name="connsiteX12" fmla="*/ 179109 w 537328"/>
              <a:gd name="connsiteY12" fmla="*/ 1084083 h 1611984"/>
              <a:gd name="connsiteX13" fmla="*/ 197963 w 537328"/>
              <a:gd name="connsiteY13" fmla="*/ 1159497 h 1611984"/>
              <a:gd name="connsiteX14" fmla="*/ 235670 w 537328"/>
              <a:gd name="connsiteY14" fmla="*/ 1216058 h 1611984"/>
              <a:gd name="connsiteX15" fmla="*/ 254524 w 537328"/>
              <a:gd name="connsiteY15" fmla="*/ 1282045 h 1611984"/>
              <a:gd name="connsiteX16" fmla="*/ 292231 w 537328"/>
              <a:gd name="connsiteY16" fmla="*/ 1348033 h 1611984"/>
              <a:gd name="connsiteX17" fmla="*/ 301658 w 537328"/>
              <a:gd name="connsiteY17" fmla="*/ 1376313 h 1611984"/>
              <a:gd name="connsiteX18" fmla="*/ 329938 w 537328"/>
              <a:gd name="connsiteY18" fmla="*/ 1404594 h 1611984"/>
              <a:gd name="connsiteX19" fmla="*/ 386499 w 537328"/>
              <a:gd name="connsiteY19" fmla="*/ 1470582 h 1611984"/>
              <a:gd name="connsiteX20" fmla="*/ 424206 w 537328"/>
              <a:gd name="connsiteY20" fmla="*/ 1498862 h 1611984"/>
              <a:gd name="connsiteX21" fmla="*/ 480767 w 537328"/>
              <a:gd name="connsiteY21" fmla="*/ 1545996 h 1611984"/>
              <a:gd name="connsiteX22" fmla="*/ 499621 w 537328"/>
              <a:gd name="connsiteY22" fmla="*/ 1574276 h 1611984"/>
              <a:gd name="connsiteX23" fmla="*/ 537328 w 537328"/>
              <a:gd name="connsiteY23" fmla="*/ 1611984 h 1611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7328" h="1611984">
                <a:moveTo>
                  <a:pt x="0" y="0"/>
                </a:moveTo>
                <a:cubicBezTo>
                  <a:pt x="8197" y="65573"/>
                  <a:pt x="7979" y="72160"/>
                  <a:pt x="18854" y="131975"/>
                </a:cubicBezTo>
                <a:cubicBezTo>
                  <a:pt x="28529" y="185188"/>
                  <a:pt x="32209" y="194826"/>
                  <a:pt x="47134" y="254524"/>
                </a:cubicBezTo>
                <a:lnTo>
                  <a:pt x="56561" y="292231"/>
                </a:lnTo>
                <a:lnTo>
                  <a:pt x="65988" y="329938"/>
                </a:lnTo>
                <a:cubicBezTo>
                  <a:pt x="69130" y="361361"/>
                  <a:pt x="70612" y="392994"/>
                  <a:pt x="75414" y="424206"/>
                </a:cubicBezTo>
                <a:cubicBezTo>
                  <a:pt x="76925" y="434027"/>
                  <a:pt x="82892" y="442743"/>
                  <a:pt x="84841" y="452487"/>
                </a:cubicBezTo>
                <a:cubicBezTo>
                  <a:pt x="89199" y="474274"/>
                  <a:pt x="91331" y="496450"/>
                  <a:pt x="94268" y="518474"/>
                </a:cubicBezTo>
                <a:cubicBezTo>
                  <a:pt x="110980" y="643813"/>
                  <a:pt x="97318" y="547445"/>
                  <a:pt x="113122" y="697584"/>
                </a:cubicBezTo>
                <a:cubicBezTo>
                  <a:pt x="116743" y="731985"/>
                  <a:pt x="126474" y="803227"/>
                  <a:pt x="131975" y="838986"/>
                </a:cubicBezTo>
                <a:cubicBezTo>
                  <a:pt x="134881" y="857877"/>
                  <a:pt x="139169" y="876564"/>
                  <a:pt x="141402" y="895546"/>
                </a:cubicBezTo>
                <a:cubicBezTo>
                  <a:pt x="145457" y="930016"/>
                  <a:pt x="144797" y="965062"/>
                  <a:pt x="150829" y="999241"/>
                </a:cubicBezTo>
                <a:cubicBezTo>
                  <a:pt x="156485" y="1031295"/>
                  <a:pt x="171567" y="1053916"/>
                  <a:pt x="179109" y="1084083"/>
                </a:cubicBezTo>
                <a:cubicBezTo>
                  <a:pt x="185394" y="1109221"/>
                  <a:pt x="183590" y="1137937"/>
                  <a:pt x="197963" y="1159497"/>
                </a:cubicBezTo>
                <a:lnTo>
                  <a:pt x="235670" y="1216058"/>
                </a:lnTo>
                <a:cubicBezTo>
                  <a:pt x="240455" y="1235196"/>
                  <a:pt x="246409" y="1263109"/>
                  <a:pt x="254524" y="1282045"/>
                </a:cubicBezTo>
                <a:cubicBezTo>
                  <a:pt x="304100" y="1397724"/>
                  <a:pt x="244897" y="1253369"/>
                  <a:pt x="292231" y="1348033"/>
                </a:cubicBezTo>
                <a:cubicBezTo>
                  <a:pt x="296675" y="1356921"/>
                  <a:pt x="296146" y="1368045"/>
                  <a:pt x="301658" y="1376313"/>
                </a:cubicBezTo>
                <a:cubicBezTo>
                  <a:pt x="309053" y="1387406"/>
                  <a:pt x="321262" y="1394472"/>
                  <a:pt x="329938" y="1404594"/>
                </a:cubicBezTo>
                <a:cubicBezTo>
                  <a:pt x="364325" y="1444713"/>
                  <a:pt x="348714" y="1438195"/>
                  <a:pt x="386499" y="1470582"/>
                </a:cubicBezTo>
                <a:cubicBezTo>
                  <a:pt x="398428" y="1480807"/>
                  <a:pt x="413096" y="1487753"/>
                  <a:pt x="424206" y="1498862"/>
                </a:cubicBezTo>
                <a:cubicBezTo>
                  <a:pt x="477504" y="1552159"/>
                  <a:pt x="399873" y="1505548"/>
                  <a:pt x="480767" y="1545996"/>
                </a:cubicBezTo>
                <a:cubicBezTo>
                  <a:pt x="487052" y="1555423"/>
                  <a:pt x="491610" y="1566265"/>
                  <a:pt x="499621" y="1574276"/>
                </a:cubicBezTo>
                <a:cubicBezTo>
                  <a:pt x="545122" y="1619777"/>
                  <a:pt x="515780" y="1568888"/>
                  <a:pt x="537328" y="1611984"/>
                </a:cubicBezTo>
              </a:path>
            </a:pathLst>
          </a:cu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graphicFrame>
        <p:nvGraphicFramePr>
          <p:cNvPr id="30" name="Object 29">
            <a:extLst>
              <a:ext uri="{FF2B5EF4-FFF2-40B4-BE49-F238E27FC236}">
                <a16:creationId xmlns:a16="http://schemas.microsoft.com/office/drawing/2014/main" id="{259D446F-A30C-4387-B8F8-EB1B877F5270}"/>
              </a:ext>
            </a:extLst>
          </p:cNvPr>
          <p:cNvGraphicFramePr>
            <a:graphicFrameLocks noChangeAspect="1"/>
          </p:cNvGraphicFramePr>
          <p:nvPr/>
        </p:nvGraphicFramePr>
        <p:xfrm>
          <a:off x="502327" y="4336068"/>
          <a:ext cx="5337175" cy="1993900"/>
        </p:xfrm>
        <a:graphic>
          <a:graphicData uri="http://schemas.openxmlformats.org/presentationml/2006/ole">
            <mc:AlternateContent xmlns:mc="http://schemas.openxmlformats.org/markup-compatibility/2006">
              <mc:Choice xmlns:v="urn:schemas-microsoft-com:vml" Requires="v">
                <p:oleObj name="Equation" r:id="rId13" imgW="4279680" imgH="1600200" progId="Equation.DSMT4">
                  <p:embed/>
                </p:oleObj>
              </mc:Choice>
              <mc:Fallback>
                <p:oleObj name="Equation" r:id="rId13" imgW="4279680" imgH="1600200" progId="Equation.DSMT4">
                  <p:embed/>
                  <p:pic>
                    <p:nvPicPr>
                      <p:cNvPr id="30" name="Object 29">
                        <a:extLst>
                          <a:ext uri="{FF2B5EF4-FFF2-40B4-BE49-F238E27FC236}">
                            <a16:creationId xmlns:a16="http://schemas.microsoft.com/office/drawing/2014/main" id="{259D446F-A30C-4387-B8F8-EB1B877F5270}"/>
                          </a:ext>
                        </a:extLst>
                      </p:cNvPr>
                      <p:cNvPicPr>
                        <a:picLocks noChangeAspect="1" noChangeArrowheads="1"/>
                      </p:cNvPicPr>
                      <p:nvPr/>
                    </p:nvPicPr>
                    <p:blipFill>
                      <a:blip r:embed="rId14"/>
                      <a:srcRect/>
                      <a:stretch>
                        <a:fillRect/>
                      </a:stretch>
                    </p:blipFill>
                    <p:spPr bwMode="auto">
                      <a:xfrm>
                        <a:off x="502327" y="4336068"/>
                        <a:ext cx="5337175" cy="1993900"/>
                      </a:xfrm>
                      <a:prstGeom prst="rect">
                        <a:avLst/>
                      </a:prstGeom>
                      <a:solidFill>
                        <a:srgbClr val="CCFFCC"/>
                      </a:solidFill>
                    </p:spPr>
                  </p:pic>
                </p:oleObj>
              </mc:Fallback>
            </mc:AlternateContent>
          </a:graphicData>
        </a:graphic>
      </p:graphicFrame>
      <p:sp>
        <p:nvSpPr>
          <p:cNvPr id="29" name="Rectangle 30">
            <a:extLst>
              <a:ext uri="{FF2B5EF4-FFF2-40B4-BE49-F238E27FC236}">
                <a16:creationId xmlns:a16="http://schemas.microsoft.com/office/drawing/2014/main" id="{B06C770F-72C6-4A77-B69D-4C2FA2193C6A}"/>
              </a:ext>
            </a:extLst>
          </p:cNvPr>
          <p:cNvSpPr>
            <a:spLocks noChangeArrowheads="1"/>
          </p:cNvSpPr>
          <p:nvPr/>
        </p:nvSpPr>
        <p:spPr bwMode="auto">
          <a:xfrm>
            <a:off x="320512" y="510275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B08E371C-5A70-49E7-9DD5-C03D14ECC72C}"/>
              </a:ext>
            </a:extLst>
          </p:cNvPr>
          <p:cNvGraphicFramePr>
            <a:graphicFrameLocks noChangeAspect="1"/>
          </p:cNvGraphicFramePr>
          <p:nvPr/>
        </p:nvGraphicFramePr>
        <p:xfrm>
          <a:off x="5453244" y="3216652"/>
          <a:ext cx="3279775" cy="395288"/>
        </p:xfrm>
        <a:graphic>
          <a:graphicData uri="http://schemas.openxmlformats.org/presentationml/2006/ole">
            <mc:AlternateContent xmlns:mc="http://schemas.openxmlformats.org/markup-compatibility/2006">
              <mc:Choice xmlns:v="urn:schemas-microsoft-com:vml" Requires="v">
                <p:oleObj name="Equation" r:id="rId15" imgW="3276360" imgH="393480" progId="Equation.DSMT4">
                  <p:embed/>
                </p:oleObj>
              </mc:Choice>
              <mc:Fallback>
                <p:oleObj name="Equation" r:id="rId15" imgW="3276360" imgH="393480" progId="Equation.DSMT4">
                  <p:embed/>
                  <p:pic>
                    <p:nvPicPr>
                      <p:cNvPr id="31" name="Object 30">
                        <a:extLst>
                          <a:ext uri="{FF2B5EF4-FFF2-40B4-BE49-F238E27FC236}">
                            <a16:creationId xmlns:a16="http://schemas.microsoft.com/office/drawing/2014/main" id="{B08E371C-5A70-49E7-9DD5-C03D14ECC72C}"/>
                          </a:ext>
                        </a:extLst>
                      </p:cNvPr>
                      <p:cNvPicPr>
                        <a:picLocks noChangeAspect="1" noChangeArrowheads="1"/>
                      </p:cNvPicPr>
                      <p:nvPr/>
                    </p:nvPicPr>
                    <p:blipFill>
                      <a:blip r:embed="rId16"/>
                      <a:srcRect/>
                      <a:stretch>
                        <a:fillRect/>
                      </a:stretch>
                    </p:blipFill>
                    <p:spPr bwMode="auto">
                      <a:xfrm>
                        <a:off x="5453244" y="3216652"/>
                        <a:ext cx="3279775" cy="395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a:extLst>
              <a:ext uri="{FF2B5EF4-FFF2-40B4-BE49-F238E27FC236}">
                <a16:creationId xmlns:a16="http://schemas.microsoft.com/office/drawing/2014/main" id="{B02FE2B1-0CE3-4B60-8C6C-820ECB8E7141}"/>
              </a:ext>
            </a:extLst>
          </p:cNvPr>
          <p:cNvSpPr txBox="1"/>
          <p:nvPr/>
        </p:nvSpPr>
        <p:spPr>
          <a:xfrm>
            <a:off x="810704" y="154899"/>
            <a:ext cx="8069345" cy="523220"/>
          </a:xfrm>
          <a:prstGeom prst="rect">
            <a:avLst/>
          </a:prstGeom>
          <a:noFill/>
        </p:spPr>
        <p:txBody>
          <a:bodyPr wrap="square" rtlCol="0">
            <a:spAutoFit/>
          </a:bodyPr>
          <a:lstStyle/>
          <a:p>
            <a:r>
              <a:rPr lang="en-US" sz="2800" b="1" u="sng"/>
              <a:t>Green’s Functions - Douglas Expansion of Propagator</a:t>
            </a:r>
          </a:p>
        </p:txBody>
      </p:sp>
    </p:spTree>
    <p:extLst>
      <p:ext uri="{BB962C8B-B14F-4D97-AF65-F5344CB8AC3E}">
        <p14:creationId xmlns:p14="http://schemas.microsoft.com/office/powerpoint/2010/main" val="14885889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BA93448-8324-4E93-866C-E62F1D2B28EB}"/>
              </a:ext>
            </a:extLst>
          </p:cNvPr>
          <p:cNvSpPr txBox="1"/>
          <p:nvPr/>
        </p:nvSpPr>
        <p:spPr>
          <a:xfrm>
            <a:off x="320512" y="785667"/>
            <a:ext cx="7484882" cy="738664"/>
          </a:xfrm>
          <a:prstGeom prst="rect">
            <a:avLst/>
          </a:prstGeom>
          <a:noFill/>
        </p:spPr>
        <p:txBody>
          <a:bodyPr wrap="square" rtlCol="0">
            <a:spAutoFit/>
          </a:bodyPr>
          <a:lstStyle/>
          <a:p>
            <a:r>
              <a:rPr lang="en-US" sz="1400" b="1"/>
              <a:t>Exponential resummation (2)</a:t>
            </a:r>
          </a:p>
          <a:p>
            <a:r>
              <a:rPr lang="en-US" sz="1400"/>
              <a:t>Then we can extract from this expansion the 1 and 2 particle correlations.  Basically, we just separate out all the f terms with just one non-zero index from the ones with multiple filled indices.  </a:t>
            </a:r>
            <a:endParaRPr lang="en-US" sz="1600"/>
          </a:p>
        </p:txBody>
      </p:sp>
      <p:graphicFrame>
        <p:nvGraphicFramePr>
          <p:cNvPr id="10" name="Object 9">
            <a:extLst>
              <a:ext uri="{FF2B5EF4-FFF2-40B4-BE49-F238E27FC236}">
                <a16:creationId xmlns:a16="http://schemas.microsoft.com/office/drawing/2014/main" id="{142A9B41-D320-426F-A439-26948F7A945D}"/>
              </a:ext>
            </a:extLst>
          </p:cNvPr>
          <p:cNvGraphicFramePr>
            <a:graphicFrameLocks noChangeAspect="1"/>
          </p:cNvGraphicFramePr>
          <p:nvPr/>
        </p:nvGraphicFramePr>
        <p:xfrm>
          <a:off x="446349" y="1658632"/>
          <a:ext cx="3338513" cy="661988"/>
        </p:xfrm>
        <a:graphic>
          <a:graphicData uri="http://schemas.openxmlformats.org/presentationml/2006/ole">
            <mc:AlternateContent xmlns:mc="http://schemas.openxmlformats.org/markup-compatibility/2006">
              <mc:Choice xmlns:v="urn:schemas-microsoft-com:vml" Requires="v">
                <p:oleObj name="Equation" r:id="rId3" imgW="2705040" imgH="533160" progId="Equation.DSMT4">
                  <p:embed/>
                </p:oleObj>
              </mc:Choice>
              <mc:Fallback>
                <p:oleObj name="Equation" r:id="rId3" imgW="2705040" imgH="533160" progId="Equation.DSMT4">
                  <p:embed/>
                  <p:pic>
                    <p:nvPicPr>
                      <p:cNvPr id="10" name="Object 9">
                        <a:extLst>
                          <a:ext uri="{FF2B5EF4-FFF2-40B4-BE49-F238E27FC236}">
                            <a16:creationId xmlns:a16="http://schemas.microsoft.com/office/drawing/2014/main" id="{142A9B41-D320-426F-A439-26948F7A945D}"/>
                          </a:ext>
                        </a:extLst>
                      </p:cNvPr>
                      <p:cNvPicPr>
                        <a:picLocks noChangeAspect="1" noChangeArrowheads="1"/>
                      </p:cNvPicPr>
                      <p:nvPr/>
                    </p:nvPicPr>
                    <p:blipFill>
                      <a:blip r:embed="rId4"/>
                      <a:srcRect/>
                      <a:stretch>
                        <a:fillRect/>
                      </a:stretch>
                    </p:blipFill>
                    <p:spPr bwMode="auto">
                      <a:xfrm>
                        <a:off x="446349" y="1658632"/>
                        <a:ext cx="3338513" cy="661988"/>
                      </a:xfrm>
                      <a:prstGeom prst="rect">
                        <a:avLst/>
                      </a:prstGeom>
                      <a:noFill/>
                    </p:spPr>
                  </p:pic>
                </p:oleObj>
              </mc:Fallback>
            </mc:AlternateContent>
          </a:graphicData>
        </a:graphic>
      </p:graphicFrame>
      <p:sp>
        <p:nvSpPr>
          <p:cNvPr id="3" name="Rectangle 7">
            <a:extLst>
              <a:ext uri="{FF2B5EF4-FFF2-40B4-BE49-F238E27FC236}">
                <a16:creationId xmlns:a16="http://schemas.microsoft.com/office/drawing/2014/main" id="{1F20F105-1319-4BD2-814A-FD255E0B18B5}"/>
              </a:ext>
            </a:extLst>
          </p:cNvPr>
          <p:cNvSpPr>
            <a:spLocks noChangeArrowheads="1"/>
          </p:cNvSpPr>
          <p:nvPr/>
        </p:nvSpPr>
        <p:spPr bwMode="auto">
          <a:xfrm>
            <a:off x="1998483" y="15807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EE002867-7C87-426F-981D-44F8B03CE701}"/>
              </a:ext>
            </a:extLst>
          </p:cNvPr>
          <p:cNvGraphicFramePr>
            <a:graphicFrameLocks noChangeAspect="1"/>
          </p:cNvGraphicFramePr>
          <p:nvPr/>
        </p:nvGraphicFramePr>
        <p:xfrm>
          <a:off x="446349" y="3016578"/>
          <a:ext cx="6063822" cy="673758"/>
        </p:xfrm>
        <a:graphic>
          <a:graphicData uri="http://schemas.openxmlformats.org/presentationml/2006/ole">
            <mc:AlternateContent xmlns:mc="http://schemas.openxmlformats.org/markup-compatibility/2006">
              <mc:Choice xmlns:v="urn:schemas-microsoft-com:vml" Requires="v">
                <p:oleObj name="Equation" r:id="rId5" imgW="4800600" imgH="533400" progId="Equation.DSMT4">
                  <p:embed/>
                </p:oleObj>
              </mc:Choice>
              <mc:Fallback>
                <p:oleObj name="Equation" r:id="rId5" imgW="4800600" imgH="533400" progId="Equation.DSMT4">
                  <p:embed/>
                  <p:pic>
                    <p:nvPicPr>
                      <p:cNvPr id="5" name="Object 4">
                        <a:extLst>
                          <a:ext uri="{FF2B5EF4-FFF2-40B4-BE49-F238E27FC236}">
                            <a16:creationId xmlns:a16="http://schemas.microsoft.com/office/drawing/2014/main" id="{EE002867-7C87-426F-981D-44F8B03CE70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6349" y="3016578"/>
                        <a:ext cx="6063822" cy="673758"/>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D63982E4-4F35-4D05-AC9B-6A5127FAD784}"/>
              </a:ext>
            </a:extLst>
          </p:cNvPr>
          <p:cNvGraphicFramePr>
            <a:graphicFrameLocks noChangeAspect="1"/>
          </p:cNvGraphicFramePr>
          <p:nvPr/>
        </p:nvGraphicFramePr>
        <p:xfrm>
          <a:off x="455188" y="3887812"/>
          <a:ext cx="6791325" cy="700088"/>
        </p:xfrm>
        <a:graphic>
          <a:graphicData uri="http://schemas.openxmlformats.org/presentationml/2006/ole">
            <mc:AlternateContent xmlns:mc="http://schemas.openxmlformats.org/markup-compatibility/2006">
              <mc:Choice xmlns:v="urn:schemas-microsoft-com:vml" Requires="v">
                <p:oleObj name="Equation" r:id="rId7" imgW="5168880" imgH="533160" progId="Equation.DSMT4">
                  <p:embed/>
                </p:oleObj>
              </mc:Choice>
              <mc:Fallback>
                <p:oleObj name="Equation" r:id="rId7" imgW="5168880" imgH="533160" progId="Equation.DSMT4">
                  <p:embed/>
                  <p:pic>
                    <p:nvPicPr>
                      <p:cNvPr id="8" name="Object 7">
                        <a:extLst>
                          <a:ext uri="{FF2B5EF4-FFF2-40B4-BE49-F238E27FC236}">
                            <a16:creationId xmlns:a16="http://schemas.microsoft.com/office/drawing/2014/main" id="{D63982E4-4F35-4D05-AC9B-6A5127FAD784}"/>
                          </a:ext>
                        </a:extLst>
                      </p:cNvPr>
                      <p:cNvPicPr>
                        <a:picLocks noChangeAspect="1" noChangeArrowheads="1"/>
                      </p:cNvPicPr>
                      <p:nvPr/>
                    </p:nvPicPr>
                    <p:blipFill>
                      <a:blip r:embed="rId8"/>
                      <a:srcRect/>
                      <a:stretch>
                        <a:fillRect/>
                      </a:stretch>
                    </p:blipFill>
                    <p:spPr bwMode="auto">
                      <a:xfrm>
                        <a:off x="455188" y="3887812"/>
                        <a:ext cx="6791325" cy="700088"/>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60725ACD-3BC9-420A-903E-9C0D5D4A4AF8}"/>
              </a:ext>
            </a:extLst>
          </p:cNvPr>
          <p:cNvSpPr txBox="1"/>
          <p:nvPr/>
        </p:nvSpPr>
        <p:spPr>
          <a:xfrm flipH="1">
            <a:off x="358677" y="2552183"/>
            <a:ext cx="1291013" cy="307777"/>
          </a:xfrm>
          <a:prstGeom prst="rect">
            <a:avLst/>
          </a:prstGeom>
          <a:noFill/>
        </p:spPr>
        <p:txBody>
          <a:bodyPr wrap="square" rtlCol="0">
            <a:spAutoFit/>
          </a:bodyPr>
          <a:lstStyle/>
          <a:p>
            <a:r>
              <a:rPr lang="en-US" sz="1400"/>
              <a:t>So observe:</a:t>
            </a:r>
          </a:p>
        </p:txBody>
      </p:sp>
      <p:graphicFrame>
        <p:nvGraphicFramePr>
          <p:cNvPr id="13" name="Object 12">
            <a:extLst>
              <a:ext uri="{FF2B5EF4-FFF2-40B4-BE49-F238E27FC236}">
                <a16:creationId xmlns:a16="http://schemas.microsoft.com/office/drawing/2014/main" id="{D6B6D55D-EC75-4915-AA55-76AC45B37991}"/>
              </a:ext>
            </a:extLst>
          </p:cNvPr>
          <p:cNvGraphicFramePr>
            <a:graphicFrameLocks noChangeAspect="1"/>
          </p:cNvGraphicFramePr>
          <p:nvPr/>
        </p:nvGraphicFramePr>
        <p:xfrm>
          <a:off x="474630" y="5688050"/>
          <a:ext cx="6307888" cy="739090"/>
        </p:xfrm>
        <a:graphic>
          <a:graphicData uri="http://schemas.openxmlformats.org/presentationml/2006/ole">
            <mc:AlternateContent xmlns:mc="http://schemas.openxmlformats.org/markup-compatibility/2006">
              <mc:Choice xmlns:v="urn:schemas-microsoft-com:vml" Requires="v">
                <p:oleObj name="Equation" r:id="rId9" imgW="4546440" imgH="533160" progId="Equation.DSMT4">
                  <p:embed/>
                </p:oleObj>
              </mc:Choice>
              <mc:Fallback>
                <p:oleObj name="Equation" r:id="rId9" imgW="4546440" imgH="533160" progId="Equation.DSMT4">
                  <p:embed/>
                  <p:pic>
                    <p:nvPicPr>
                      <p:cNvPr id="13" name="Object 12">
                        <a:extLst>
                          <a:ext uri="{FF2B5EF4-FFF2-40B4-BE49-F238E27FC236}">
                            <a16:creationId xmlns:a16="http://schemas.microsoft.com/office/drawing/2014/main" id="{D6B6D55D-EC75-4915-AA55-76AC45B37991}"/>
                          </a:ext>
                        </a:extLst>
                      </p:cNvPr>
                      <p:cNvPicPr>
                        <a:picLocks noChangeAspect="1" noChangeArrowheads="1"/>
                      </p:cNvPicPr>
                      <p:nvPr/>
                    </p:nvPicPr>
                    <p:blipFill>
                      <a:blip r:embed="rId10"/>
                      <a:srcRect/>
                      <a:stretch>
                        <a:fillRect/>
                      </a:stretch>
                    </p:blipFill>
                    <p:spPr bwMode="auto">
                      <a:xfrm>
                        <a:off x="474630" y="5688050"/>
                        <a:ext cx="6307888" cy="739090"/>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D3447395-B83B-451A-8F9A-065F6EA8B745}"/>
              </a:ext>
            </a:extLst>
          </p:cNvPr>
          <p:cNvSpPr txBox="1"/>
          <p:nvPr/>
        </p:nvSpPr>
        <p:spPr>
          <a:xfrm flipH="1">
            <a:off x="397950" y="4857673"/>
            <a:ext cx="7407443" cy="738664"/>
          </a:xfrm>
          <a:prstGeom prst="rect">
            <a:avLst/>
          </a:prstGeom>
          <a:noFill/>
        </p:spPr>
        <p:txBody>
          <a:bodyPr wrap="square" rtlCol="0">
            <a:spAutoFit/>
          </a:bodyPr>
          <a:lstStyle/>
          <a:p>
            <a:r>
              <a:rPr lang="en-US" sz="1400"/>
              <a:t>And so we get the final result, where f’ refers to all f-terms with more than just 1 non-zero index.  In this scheme, the next order result would be to include terms with 2 non-zero indices, which would start to include 3 particle correlations (if the two indices were on the bottom).</a:t>
            </a:r>
          </a:p>
        </p:txBody>
      </p:sp>
      <p:sp>
        <p:nvSpPr>
          <p:cNvPr id="12" name="TextBox 11">
            <a:extLst>
              <a:ext uri="{FF2B5EF4-FFF2-40B4-BE49-F238E27FC236}">
                <a16:creationId xmlns:a16="http://schemas.microsoft.com/office/drawing/2014/main" id="{6574B326-5D93-41BF-9E90-E94B9A462970}"/>
              </a:ext>
            </a:extLst>
          </p:cNvPr>
          <p:cNvSpPr txBox="1"/>
          <p:nvPr/>
        </p:nvSpPr>
        <p:spPr>
          <a:xfrm>
            <a:off x="1726676" y="64971"/>
            <a:ext cx="8738648" cy="523220"/>
          </a:xfrm>
          <a:prstGeom prst="rect">
            <a:avLst/>
          </a:prstGeom>
          <a:noFill/>
        </p:spPr>
        <p:txBody>
          <a:bodyPr wrap="square" rtlCol="0">
            <a:spAutoFit/>
          </a:bodyPr>
          <a:lstStyle/>
          <a:p>
            <a:r>
              <a:rPr lang="en-US" sz="2800" b="1" u="sng"/>
              <a:t>Green’s Functions - Douglas Expansion of Propagator</a:t>
            </a:r>
          </a:p>
        </p:txBody>
      </p:sp>
    </p:spTree>
    <p:extLst>
      <p:ext uri="{BB962C8B-B14F-4D97-AF65-F5344CB8AC3E}">
        <p14:creationId xmlns:p14="http://schemas.microsoft.com/office/powerpoint/2010/main" val="21141081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699061" y="75836"/>
            <a:ext cx="3002412" cy="580963"/>
          </a:xfrm>
          <a:prstGeom prst="rect">
            <a:avLst/>
          </a:prstGeom>
          <a:noFill/>
        </p:spPr>
        <p:txBody>
          <a:bodyPr wrap="square" rtlCol="0">
            <a:spAutoFit/>
          </a:bodyPr>
          <a:lstStyle/>
          <a:p>
            <a:r>
              <a:rPr lang="en-US" sz="3200" b="1" u="sng"/>
              <a:t>Wick’s Theorem</a:t>
            </a:r>
          </a:p>
        </p:txBody>
      </p:sp>
      <p:sp>
        <p:nvSpPr>
          <p:cNvPr id="5" name="Rectangle 4">
            <a:extLst>
              <a:ext uri="{FF2B5EF4-FFF2-40B4-BE49-F238E27FC236}">
                <a16:creationId xmlns:a16="http://schemas.microsoft.com/office/drawing/2014/main" id="{234921E6-C154-46CB-9D34-F31BEACB4AFC}"/>
              </a:ext>
            </a:extLst>
          </p:cNvPr>
          <p:cNvSpPr/>
          <p:nvPr/>
        </p:nvSpPr>
        <p:spPr>
          <a:xfrm>
            <a:off x="177374" y="988948"/>
            <a:ext cx="11219314" cy="523220"/>
          </a:xfrm>
          <a:prstGeom prst="rect">
            <a:avLst/>
          </a:prstGeom>
        </p:spPr>
        <p:txBody>
          <a:bodyPr wrap="square">
            <a:spAutoFit/>
          </a:bodyPr>
          <a:lstStyle/>
          <a:p>
            <a:r>
              <a:rPr lang="en-US" sz="1400"/>
              <a:t>Instead of many-body PT, we can use GF’s to extract physical properties of the system.  To make the calculations tractable, we’ll need Wick’s theorem.  The main result is an operator identity.  Let c</a:t>
            </a:r>
            <a:r>
              <a:rPr lang="en-US" sz="1400" baseline="-25000"/>
              <a:t>k</a:t>
            </a:r>
            <a:r>
              <a:rPr lang="en-US" sz="1400"/>
              <a:t>, c</a:t>
            </a:r>
            <a:r>
              <a:rPr lang="en-US" sz="1400" baseline="-25000"/>
              <a:t>k</a:t>
            </a:r>
            <a:r>
              <a:rPr lang="en-US" sz="1400"/>
              <a:t>-dagger be annihilation/creation operators of some quadratic Hamiltonian.  Then we have:</a:t>
            </a:r>
          </a:p>
        </p:txBody>
      </p:sp>
      <p:graphicFrame>
        <p:nvGraphicFramePr>
          <p:cNvPr id="6" name="Object 5">
            <a:extLst>
              <a:ext uri="{FF2B5EF4-FFF2-40B4-BE49-F238E27FC236}">
                <a16:creationId xmlns:a16="http://schemas.microsoft.com/office/drawing/2014/main" id="{C748A129-E202-4043-8471-26D1BD0768E6}"/>
              </a:ext>
            </a:extLst>
          </p:cNvPr>
          <p:cNvGraphicFramePr>
            <a:graphicFrameLocks noChangeAspect="1"/>
          </p:cNvGraphicFramePr>
          <p:nvPr>
            <p:extLst>
              <p:ext uri="{D42A27DB-BD31-4B8C-83A1-F6EECF244321}">
                <p14:modId xmlns:p14="http://schemas.microsoft.com/office/powerpoint/2010/main" val="589050361"/>
              </p:ext>
            </p:extLst>
          </p:nvPr>
        </p:nvGraphicFramePr>
        <p:xfrm>
          <a:off x="272081" y="1780868"/>
          <a:ext cx="6470650" cy="1185862"/>
        </p:xfrm>
        <a:graphic>
          <a:graphicData uri="http://schemas.openxmlformats.org/presentationml/2006/ole">
            <mc:AlternateContent xmlns:mc="http://schemas.openxmlformats.org/markup-compatibility/2006">
              <mc:Choice xmlns:v="urn:schemas-microsoft-com:vml" Requires="v">
                <p:oleObj name="Equation" r:id="rId3" imgW="5283000" imgH="965160" progId="Equation.DSMT4">
                  <p:embed/>
                </p:oleObj>
              </mc:Choice>
              <mc:Fallback>
                <p:oleObj name="Equation" r:id="rId3" imgW="5283000" imgH="965160" progId="Equation.DSMT4">
                  <p:embed/>
                  <p:pic>
                    <p:nvPicPr>
                      <p:cNvPr id="6" name="Object 5">
                        <a:extLst>
                          <a:ext uri="{FF2B5EF4-FFF2-40B4-BE49-F238E27FC236}">
                            <a16:creationId xmlns:a16="http://schemas.microsoft.com/office/drawing/2014/main" id="{C748A129-E202-4043-8471-26D1BD0768E6}"/>
                          </a:ext>
                        </a:extLst>
                      </p:cNvPr>
                      <p:cNvPicPr>
                        <a:picLocks noChangeAspect="1" noChangeArrowheads="1"/>
                      </p:cNvPicPr>
                      <p:nvPr/>
                    </p:nvPicPr>
                    <p:blipFill>
                      <a:blip r:embed="rId4"/>
                      <a:srcRect/>
                      <a:stretch>
                        <a:fillRect/>
                      </a:stretch>
                    </p:blipFill>
                    <p:spPr bwMode="auto">
                      <a:xfrm>
                        <a:off x="272081" y="1780868"/>
                        <a:ext cx="6470650" cy="1185862"/>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8B188576-DD78-48F3-BDA0-4380B12713FB}"/>
              </a:ext>
            </a:extLst>
          </p:cNvPr>
          <p:cNvSpPr txBox="1"/>
          <p:nvPr/>
        </p:nvSpPr>
        <p:spPr>
          <a:xfrm>
            <a:off x="177374" y="3179344"/>
            <a:ext cx="11125365" cy="738664"/>
          </a:xfrm>
          <a:prstGeom prst="rect">
            <a:avLst/>
          </a:prstGeom>
          <a:noFill/>
        </p:spPr>
        <p:txBody>
          <a:bodyPr wrap="square" rtlCol="0">
            <a:spAutoFit/>
          </a:bodyPr>
          <a:lstStyle/>
          <a:p>
            <a:r>
              <a:rPr lang="en-US" sz="1400"/>
              <a:t>The N operator stands for normal ordering, and instructs us to move all operators that would evaluate the vacuum to the right, at a –</a:t>
            </a:r>
            <a:r>
              <a:rPr lang="el-GR" sz="1400"/>
              <a:t>ε</a:t>
            </a:r>
            <a:r>
              <a:rPr lang="en-US" sz="1400"/>
              <a:t> cost [</a:t>
            </a:r>
            <a:r>
              <a:rPr lang="el-GR" sz="1400"/>
              <a:t>ε</a:t>
            </a:r>
            <a:r>
              <a:rPr lang="en-US" sz="1400"/>
              <a:t> = +1 for fermions, and -1 for bosons].  The time-ordering operator, T, also requires the –</a:t>
            </a:r>
            <a:r>
              <a:rPr lang="el-GR" sz="1400"/>
              <a:t>ε</a:t>
            </a:r>
            <a:r>
              <a:rPr lang="en-US" sz="1400"/>
              <a:t> factor for transpositions.  And the whole theorem holds for bilinear operators too.  These results simplify considerably for vacuum expectations.  </a:t>
            </a:r>
          </a:p>
        </p:txBody>
      </p:sp>
      <p:graphicFrame>
        <p:nvGraphicFramePr>
          <p:cNvPr id="8" name="Object 7">
            <a:extLst>
              <a:ext uri="{FF2B5EF4-FFF2-40B4-BE49-F238E27FC236}">
                <a16:creationId xmlns:a16="http://schemas.microsoft.com/office/drawing/2014/main" id="{81587F55-F3A5-415A-B4C5-E443B4371124}"/>
              </a:ext>
            </a:extLst>
          </p:cNvPr>
          <p:cNvGraphicFramePr>
            <a:graphicFrameLocks noChangeAspect="1"/>
          </p:cNvGraphicFramePr>
          <p:nvPr>
            <p:extLst>
              <p:ext uri="{D42A27DB-BD31-4B8C-83A1-F6EECF244321}">
                <p14:modId xmlns:p14="http://schemas.microsoft.com/office/powerpoint/2010/main" val="1005875554"/>
              </p:ext>
            </p:extLst>
          </p:nvPr>
        </p:nvGraphicFramePr>
        <p:xfrm>
          <a:off x="231775" y="4137436"/>
          <a:ext cx="5864225" cy="373062"/>
        </p:xfrm>
        <a:graphic>
          <a:graphicData uri="http://schemas.openxmlformats.org/presentationml/2006/ole">
            <mc:AlternateContent xmlns:mc="http://schemas.openxmlformats.org/markup-compatibility/2006">
              <mc:Choice xmlns:v="urn:schemas-microsoft-com:vml" Requires="v">
                <p:oleObj name="Equation" r:id="rId5" imgW="4787640" imgH="304560" progId="Equation.DSMT4">
                  <p:embed/>
                </p:oleObj>
              </mc:Choice>
              <mc:Fallback>
                <p:oleObj name="Equation" r:id="rId5" imgW="4787640" imgH="304560" progId="Equation.DSMT4">
                  <p:embed/>
                  <p:pic>
                    <p:nvPicPr>
                      <p:cNvPr id="8" name="Object 7">
                        <a:extLst>
                          <a:ext uri="{FF2B5EF4-FFF2-40B4-BE49-F238E27FC236}">
                            <a16:creationId xmlns:a16="http://schemas.microsoft.com/office/drawing/2014/main" id="{81587F55-F3A5-415A-B4C5-E443B4371124}"/>
                          </a:ext>
                        </a:extLst>
                      </p:cNvPr>
                      <p:cNvPicPr>
                        <a:picLocks noChangeAspect="1" noChangeArrowheads="1"/>
                      </p:cNvPicPr>
                      <p:nvPr/>
                    </p:nvPicPr>
                    <p:blipFill>
                      <a:blip r:embed="rId6"/>
                      <a:srcRect/>
                      <a:stretch>
                        <a:fillRect/>
                      </a:stretch>
                    </p:blipFill>
                    <p:spPr bwMode="auto">
                      <a:xfrm>
                        <a:off x="231775" y="4137436"/>
                        <a:ext cx="5864225" cy="373062"/>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3A8279C8-BC7A-4351-9E09-DE71593EC5A3}"/>
              </a:ext>
            </a:extLst>
          </p:cNvPr>
          <p:cNvGraphicFramePr>
            <a:graphicFrameLocks noChangeAspect="1"/>
          </p:cNvGraphicFramePr>
          <p:nvPr>
            <p:extLst>
              <p:ext uri="{D42A27DB-BD31-4B8C-83A1-F6EECF244321}">
                <p14:modId xmlns:p14="http://schemas.microsoft.com/office/powerpoint/2010/main" val="2692375447"/>
              </p:ext>
            </p:extLst>
          </p:nvPr>
        </p:nvGraphicFramePr>
        <p:xfrm>
          <a:off x="7734553" y="1799842"/>
          <a:ext cx="3238500" cy="395287"/>
        </p:xfrm>
        <a:graphic>
          <a:graphicData uri="http://schemas.openxmlformats.org/presentationml/2006/ole">
            <mc:AlternateContent xmlns:mc="http://schemas.openxmlformats.org/markup-compatibility/2006">
              <mc:Choice xmlns:v="urn:schemas-microsoft-com:vml" Requires="v">
                <p:oleObj name="Equation" r:id="rId7" imgW="2628720" imgH="317160" progId="Equation.DSMT4">
                  <p:embed/>
                </p:oleObj>
              </mc:Choice>
              <mc:Fallback>
                <p:oleObj name="Equation" r:id="rId7" imgW="2628720" imgH="317160" progId="Equation.DSMT4">
                  <p:embed/>
                  <p:pic>
                    <p:nvPicPr>
                      <p:cNvPr id="9" name="Object 8">
                        <a:extLst>
                          <a:ext uri="{FF2B5EF4-FFF2-40B4-BE49-F238E27FC236}">
                            <a16:creationId xmlns:a16="http://schemas.microsoft.com/office/drawing/2014/main" id="{3A8279C8-BC7A-4351-9E09-DE71593EC5A3}"/>
                          </a:ext>
                        </a:extLst>
                      </p:cNvPr>
                      <p:cNvPicPr>
                        <a:picLocks noChangeAspect="1" noChangeArrowheads="1"/>
                      </p:cNvPicPr>
                      <p:nvPr/>
                    </p:nvPicPr>
                    <p:blipFill>
                      <a:blip r:embed="rId8"/>
                      <a:srcRect/>
                      <a:stretch>
                        <a:fillRect/>
                      </a:stretch>
                    </p:blipFill>
                    <p:spPr bwMode="auto">
                      <a:xfrm>
                        <a:off x="7734553" y="1799842"/>
                        <a:ext cx="3238500" cy="395287"/>
                      </a:xfrm>
                      <a:prstGeom prst="rect">
                        <a:avLst/>
                      </a:prstGeom>
                      <a:solidFill>
                        <a:srgbClr val="CCFFCC"/>
                      </a:solidFill>
                    </p:spPr>
                  </p:pic>
                </p:oleObj>
              </mc:Fallback>
            </mc:AlternateContent>
          </a:graphicData>
        </a:graphic>
      </p:graphicFrame>
      <p:sp>
        <p:nvSpPr>
          <p:cNvPr id="10" name="Freeform: Shape 9">
            <a:extLst>
              <a:ext uri="{FF2B5EF4-FFF2-40B4-BE49-F238E27FC236}">
                <a16:creationId xmlns:a16="http://schemas.microsoft.com/office/drawing/2014/main" id="{E593AD71-9DEF-4C21-8032-257FE5F47599}"/>
              </a:ext>
            </a:extLst>
          </p:cNvPr>
          <p:cNvSpPr/>
          <p:nvPr/>
        </p:nvSpPr>
        <p:spPr>
          <a:xfrm>
            <a:off x="7850389" y="2407743"/>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6F0C9F3-77AB-427E-B58C-E65865D21D20}"/>
              </a:ext>
            </a:extLst>
          </p:cNvPr>
          <p:cNvSpPr txBox="1"/>
          <p:nvPr/>
        </p:nvSpPr>
        <p:spPr>
          <a:xfrm>
            <a:off x="8589691" y="2491422"/>
            <a:ext cx="1906621" cy="307777"/>
          </a:xfrm>
          <a:prstGeom prst="rect">
            <a:avLst/>
          </a:prstGeom>
          <a:noFill/>
        </p:spPr>
        <p:txBody>
          <a:bodyPr wrap="square" rtlCol="0">
            <a:spAutoFit/>
          </a:bodyPr>
          <a:lstStyle/>
          <a:p>
            <a:r>
              <a:rPr lang="en-US" sz="1400"/>
              <a:t>Contraction defined</a:t>
            </a:r>
          </a:p>
        </p:txBody>
      </p:sp>
      <p:graphicFrame>
        <p:nvGraphicFramePr>
          <p:cNvPr id="13" name="Object 12">
            <a:extLst>
              <a:ext uri="{FF2B5EF4-FFF2-40B4-BE49-F238E27FC236}">
                <a16:creationId xmlns:a16="http://schemas.microsoft.com/office/drawing/2014/main" id="{97AA749A-57E8-4E41-A5FE-4287F9408C3B}"/>
              </a:ext>
            </a:extLst>
          </p:cNvPr>
          <p:cNvGraphicFramePr>
            <a:graphicFrameLocks noChangeAspect="1"/>
          </p:cNvGraphicFramePr>
          <p:nvPr>
            <p:extLst>
              <p:ext uri="{D42A27DB-BD31-4B8C-83A1-F6EECF244321}">
                <p14:modId xmlns:p14="http://schemas.microsoft.com/office/powerpoint/2010/main" val="696478884"/>
              </p:ext>
            </p:extLst>
          </p:nvPr>
        </p:nvGraphicFramePr>
        <p:xfrm>
          <a:off x="7152051" y="4123691"/>
          <a:ext cx="2549525" cy="409575"/>
        </p:xfrm>
        <a:graphic>
          <a:graphicData uri="http://schemas.openxmlformats.org/presentationml/2006/ole">
            <mc:AlternateContent xmlns:mc="http://schemas.openxmlformats.org/markup-compatibility/2006">
              <mc:Choice xmlns:v="urn:schemas-microsoft-com:vml" Requires="v">
                <p:oleObj name="Equation" r:id="rId9" imgW="2070000" imgH="330120" progId="Equation.DSMT4">
                  <p:embed/>
                </p:oleObj>
              </mc:Choice>
              <mc:Fallback>
                <p:oleObj name="Equation" r:id="rId9" imgW="2070000" imgH="330120" progId="Equation.DSMT4">
                  <p:embed/>
                  <p:pic>
                    <p:nvPicPr>
                      <p:cNvPr id="13" name="Object 12">
                        <a:extLst>
                          <a:ext uri="{FF2B5EF4-FFF2-40B4-BE49-F238E27FC236}">
                            <a16:creationId xmlns:a16="http://schemas.microsoft.com/office/drawing/2014/main" id="{97AA749A-57E8-4E41-A5FE-4287F9408C3B}"/>
                          </a:ext>
                        </a:extLst>
                      </p:cNvPr>
                      <p:cNvPicPr>
                        <a:picLocks noChangeAspect="1" noChangeArrowheads="1"/>
                      </p:cNvPicPr>
                      <p:nvPr/>
                    </p:nvPicPr>
                    <p:blipFill>
                      <a:blip r:embed="rId10"/>
                      <a:srcRect/>
                      <a:stretch>
                        <a:fillRect/>
                      </a:stretch>
                    </p:blipFill>
                    <p:spPr bwMode="auto">
                      <a:xfrm>
                        <a:off x="7152051" y="4123691"/>
                        <a:ext cx="2549525" cy="409575"/>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EA596EE7-341C-4001-8C93-6E09396CBA25}"/>
              </a:ext>
            </a:extLst>
          </p:cNvPr>
          <p:cNvSpPr txBox="1"/>
          <p:nvPr/>
        </p:nvSpPr>
        <p:spPr>
          <a:xfrm>
            <a:off x="8426813" y="4902223"/>
            <a:ext cx="3303025" cy="738664"/>
          </a:xfrm>
          <a:prstGeom prst="rect">
            <a:avLst/>
          </a:prstGeom>
          <a:noFill/>
        </p:spPr>
        <p:txBody>
          <a:bodyPr wrap="square" rtlCol="0">
            <a:spAutoFit/>
          </a:bodyPr>
          <a:lstStyle/>
          <a:p>
            <a:r>
              <a:rPr lang="en-US" sz="1400"/>
              <a:t>We’ll observe that we may profitably write a contraction as the vacuum expectation of the time-ordered product</a:t>
            </a:r>
          </a:p>
        </p:txBody>
      </p:sp>
      <mc:AlternateContent xmlns:mc="http://schemas.openxmlformats.org/markup-compatibility/2006" xmlns:p14="http://schemas.microsoft.com/office/powerpoint/2010/main">
        <mc:Choice Requires="p14">
          <p:contentPart p14:bwMode="auto" r:id="rId11">
            <p14:nvContentPartPr>
              <p14:cNvPr id="12" name="Ink 11">
                <a:extLst>
                  <a:ext uri="{FF2B5EF4-FFF2-40B4-BE49-F238E27FC236}">
                    <a16:creationId xmlns:a16="http://schemas.microsoft.com/office/drawing/2014/main" id="{23EF4E5C-AC84-4F0F-AB88-F043BB04FFCF}"/>
                  </a:ext>
                </a:extLst>
              </p14:cNvPr>
              <p14:cNvContentPartPr/>
              <p14:nvPr/>
            </p14:nvContentPartPr>
            <p14:xfrm>
              <a:off x="7701473" y="4703612"/>
              <a:ext cx="688320" cy="500400"/>
            </p14:xfrm>
          </p:contentPart>
        </mc:Choice>
        <mc:Fallback xmlns="">
          <p:pic>
            <p:nvPicPr>
              <p:cNvPr id="12" name="Ink 11">
                <a:extLst>
                  <a:ext uri="{FF2B5EF4-FFF2-40B4-BE49-F238E27FC236}">
                    <a16:creationId xmlns:a16="http://schemas.microsoft.com/office/drawing/2014/main" id="{23EF4E5C-AC84-4F0F-AB88-F043BB04FFCF}"/>
                  </a:ext>
                </a:extLst>
              </p:cNvPr>
              <p:cNvPicPr/>
              <p:nvPr/>
            </p:nvPicPr>
            <p:blipFill>
              <a:blip r:embed="rId13"/>
              <a:stretch>
                <a:fillRect/>
              </a:stretch>
            </p:blipFill>
            <p:spPr>
              <a:xfrm>
                <a:off x="7692473" y="4694612"/>
                <a:ext cx="705960" cy="518040"/>
              </a:xfrm>
              <a:prstGeom prst="rect">
                <a:avLst/>
              </a:prstGeom>
            </p:spPr>
          </p:pic>
        </mc:Fallback>
      </mc:AlternateContent>
    </p:spTree>
    <p:extLst>
      <p:ext uri="{BB962C8B-B14F-4D97-AF65-F5344CB8AC3E}">
        <p14:creationId xmlns:p14="http://schemas.microsoft.com/office/powerpoint/2010/main" val="23141914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697148" y="121300"/>
            <a:ext cx="3002412" cy="580963"/>
          </a:xfrm>
          <a:prstGeom prst="rect">
            <a:avLst/>
          </a:prstGeom>
          <a:noFill/>
        </p:spPr>
        <p:txBody>
          <a:bodyPr wrap="square" rtlCol="0">
            <a:spAutoFit/>
          </a:bodyPr>
          <a:lstStyle/>
          <a:p>
            <a:r>
              <a:rPr lang="en-US" sz="3200" b="1" u="sng"/>
              <a:t>Wick’s Theorem</a:t>
            </a:r>
          </a:p>
        </p:txBody>
      </p:sp>
      <p:sp>
        <p:nvSpPr>
          <p:cNvPr id="17" name="TextBox 16">
            <a:extLst>
              <a:ext uri="{FF2B5EF4-FFF2-40B4-BE49-F238E27FC236}">
                <a16:creationId xmlns:a16="http://schemas.microsoft.com/office/drawing/2014/main" id="{07EDEED0-B092-42AB-BADC-9A542A0ED88D}"/>
              </a:ext>
            </a:extLst>
          </p:cNvPr>
          <p:cNvSpPr txBox="1"/>
          <p:nvPr/>
        </p:nvSpPr>
        <p:spPr>
          <a:xfrm>
            <a:off x="277230" y="4484623"/>
            <a:ext cx="6939545" cy="738664"/>
          </a:xfrm>
          <a:prstGeom prst="rect">
            <a:avLst/>
          </a:prstGeom>
          <a:noFill/>
        </p:spPr>
        <p:txBody>
          <a:bodyPr wrap="square" rtlCol="0">
            <a:spAutoFit/>
          </a:bodyPr>
          <a:lstStyle/>
          <a:p>
            <a:r>
              <a:rPr lang="en-US" sz="1400"/>
              <a:t>In both cases we’ve been able to break the expectation of a time ordered product into products of expectations of time-ordered pairs.  But we cannot generalize to using arbitrary states |</a:t>
            </a:r>
            <a:r>
              <a:rPr lang="el-GR" sz="1400"/>
              <a:t>Ω</a:t>
            </a:r>
            <a:r>
              <a:rPr lang="en-US" sz="1400" baseline="-25000"/>
              <a:t>0</a:t>
            </a:r>
            <a:r>
              <a:rPr lang="en-US" sz="1400"/>
              <a:t>&gt;.  But in the TD limit, for homogeneous states, we can say to first order that:</a:t>
            </a:r>
          </a:p>
        </p:txBody>
      </p:sp>
      <p:graphicFrame>
        <p:nvGraphicFramePr>
          <p:cNvPr id="18" name="Object 17">
            <a:extLst>
              <a:ext uri="{FF2B5EF4-FFF2-40B4-BE49-F238E27FC236}">
                <a16:creationId xmlns:a16="http://schemas.microsoft.com/office/drawing/2014/main" id="{17238718-EB7C-4446-9E9A-7DF046A186F6}"/>
              </a:ext>
            </a:extLst>
          </p:cNvPr>
          <p:cNvGraphicFramePr>
            <a:graphicFrameLocks noChangeAspect="1"/>
          </p:cNvGraphicFramePr>
          <p:nvPr>
            <p:extLst>
              <p:ext uri="{D42A27DB-BD31-4B8C-83A1-F6EECF244321}">
                <p14:modId xmlns:p14="http://schemas.microsoft.com/office/powerpoint/2010/main" val="3312350007"/>
              </p:ext>
            </p:extLst>
          </p:nvPr>
        </p:nvGraphicFramePr>
        <p:xfrm>
          <a:off x="349979" y="5473630"/>
          <a:ext cx="6067426" cy="373063"/>
        </p:xfrm>
        <a:graphic>
          <a:graphicData uri="http://schemas.openxmlformats.org/presentationml/2006/ole">
            <mc:AlternateContent xmlns:mc="http://schemas.openxmlformats.org/markup-compatibility/2006">
              <mc:Choice xmlns:v="urn:schemas-microsoft-com:vml" Requires="v">
                <p:oleObj name="Equation" r:id="rId3" imgW="4952880" imgH="304560" progId="Equation.DSMT4">
                  <p:embed/>
                </p:oleObj>
              </mc:Choice>
              <mc:Fallback>
                <p:oleObj name="Equation" r:id="rId3" imgW="4952880" imgH="304560" progId="Equation.DSMT4">
                  <p:embed/>
                  <p:pic>
                    <p:nvPicPr>
                      <p:cNvPr id="18" name="Object 17">
                        <a:extLst>
                          <a:ext uri="{FF2B5EF4-FFF2-40B4-BE49-F238E27FC236}">
                            <a16:creationId xmlns:a16="http://schemas.microsoft.com/office/drawing/2014/main" id="{17238718-EB7C-4446-9E9A-7DF046A186F6}"/>
                          </a:ext>
                        </a:extLst>
                      </p:cNvPr>
                      <p:cNvPicPr>
                        <a:picLocks noChangeAspect="1" noChangeArrowheads="1"/>
                      </p:cNvPicPr>
                      <p:nvPr/>
                    </p:nvPicPr>
                    <p:blipFill>
                      <a:blip r:embed="rId4"/>
                      <a:srcRect/>
                      <a:stretch>
                        <a:fillRect/>
                      </a:stretch>
                    </p:blipFill>
                    <p:spPr bwMode="auto">
                      <a:xfrm>
                        <a:off x="349979" y="5473630"/>
                        <a:ext cx="6067426" cy="373063"/>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4429C371-CE6B-4D9A-A607-9617C64681CC}"/>
              </a:ext>
            </a:extLst>
          </p:cNvPr>
          <p:cNvSpPr txBox="1"/>
          <p:nvPr/>
        </p:nvSpPr>
        <p:spPr>
          <a:xfrm>
            <a:off x="298960" y="1201556"/>
            <a:ext cx="6939545" cy="307777"/>
          </a:xfrm>
          <a:prstGeom prst="rect">
            <a:avLst/>
          </a:prstGeom>
          <a:noFill/>
        </p:spPr>
        <p:txBody>
          <a:bodyPr wrap="square" rtlCol="0">
            <a:spAutoFit/>
          </a:bodyPr>
          <a:lstStyle/>
          <a:p>
            <a:r>
              <a:rPr lang="en-US" sz="1400"/>
              <a:t>For expectations against the fermionic ground state, |F&gt;, we have a similar operator identity:</a:t>
            </a:r>
          </a:p>
        </p:txBody>
      </p:sp>
      <p:graphicFrame>
        <p:nvGraphicFramePr>
          <p:cNvPr id="24" name="Object 23">
            <a:extLst>
              <a:ext uri="{FF2B5EF4-FFF2-40B4-BE49-F238E27FC236}">
                <a16:creationId xmlns:a16="http://schemas.microsoft.com/office/drawing/2014/main" id="{6E01CFD0-1EAC-40FB-AA71-737724572C99}"/>
              </a:ext>
            </a:extLst>
          </p:cNvPr>
          <p:cNvGraphicFramePr>
            <a:graphicFrameLocks noChangeAspect="1"/>
          </p:cNvGraphicFramePr>
          <p:nvPr>
            <p:extLst>
              <p:ext uri="{D42A27DB-BD31-4B8C-83A1-F6EECF244321}">
                <p14:modId xmlns:p14="http://schemas.microsoft.com/office/powerpoint/2010/main" val="1215800458"/>
              </p:ext>
            </p:extLst>
          </p:nvPr>
        </p:nvGraphicFramePr>
        <p:xfrm>
          <a:off x="349979" y="1649211"/>
          <a:ext cx="6486525" cy="1185862"/>
        </p:xfrm>
        <a:graphic>
          <a:graphicData uri="http://schemas.openxmlformats.org/presentationml/2006/ole">
            <mc:AlternateContent xmlns:mc="http://schemas.openxmlformats.org/markup-compatibility/2006">
              <mc:Choice xmlns:v="urn:schemas-microsoft-com:vml" Requires="v">
                <p:oleObj name="Equation" r:id="rId5" imgW="5295600" imgH="965160" progId="Equation.DSMT4">
                  <p:embed/>
                </p:oleObj>
              </mc:Choice>
              <mc:Fallback>
                <p:oleObj name="Equation" r:id="rId5" imgW="5295600" imgH="965160" progId="Equation.DSMT4">
                  <p:embed/>
                  <p:pic>
                    <p:nvPicPr>
                      <p:cNvPr id="20" name="Object 19">
                        <a:extLst>
                          <a:ext uri="{FF2B5EF4-FFF2-40B4-BE49-F238E27FC236}">
                            <a16:creationId xmlns:a16="http://schemas.microsoft.com/office/drawing/2014/main" id="{9B6E64CC-F93A-4B35-B5B9-844F512FC432}"/>
                          </a:ext>
                        </a:extLst>
                      </p:cNvPr>
                      <p:cNvPicPr>
                        <a:picLocks noChangeAspect="1" noChangeArrowheads="1"/>
                      </p:cNvPicPr>
                      <p:nvPr/>
                    </p:nvPicPr>
                    <p:blipFill>
                      <a:blip r:embed="rId6"/>
                      <a:srcRect/>
                      <a:stretch>
                        <a:fillRect/>
                      </a:stretch>
                    </p:blipFill>
                    <p:spPr bwMode="auto">
                      <a:xfrm>
                        <a:off x="349979" y="1649211"/>
                        <a:ext cx="6486525" cy="1185862"/>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D2DB5F27-9448-48E0-A353-D9AF9D5E1728}"/>
              </a:ext>
            </a:extLst>
          </p:cNvPr>
          <p:cNvGraphicFramePr>
            <a:graphicFrameLocks noChangeAspect="1"/>
          </p:cNvGraphicFramePr>
          <p:nvPr>
            <p:extLst>
              <p:ext uri="{D42A27DB-BD31-4B8C-83A1-F6EECF244321}">
                <p14:modId xmlns:p14="http://schemas.microsoft.com/office/powerpoint/2010/main" val="4258236986"/>
              </p:ext>
            </p:extLst>
          </p:nvPr>
        </p:nvGraphicFramePr>
        <p:xfrm>
          <a:off x="7583724" y="1677492"/>
          <a:ext cx="3238500" cy="395287"/>
        </p:xfrm>
        <a:graphic>
          <a:graphicData uri="http://schemas.openxmlformats.org/presentationml/2006/ole">
            <mc:AlternateContent xmlns:mc="http://schemas.openxmlformats.org/markup-compatibility/2006">
              <mc:Choice xmlns:v="urn:schemas-microsoft-com:vml" Requires="v">
                <p:oleObj name="Equation" r:id="rId7" imgW="2628720" imgH="317160" progId="Equation.DSMT4">
                  <p:embed/>
                </p:oleObj>
              </mc:Choice>
              <mc:Fallback>
                <p:oleObj name="Equation" r:id="rId7" imgW="2628720" imgH="317160" progId="Equation.DSMT4">
                  <p:embed/>
                  <p:pic>
                    <p:nvPicPr>
                      <p:cNvPr id="9" name="Object 8">
                        <a:extLst>
                          <a:ext uri="{FF2B5EF4-FFF2-40B4-BE49-F238E27FC236}">
                            <a16:creationId xmlns:a16="http://schemas.microsoft.com/office/drawing/2014/main" id="{3A8279C8-BC7A-4351-9E09-DE71593EC5A3}"/>
                          </a:ext>
                        </a:extLst>
                      </p:cNvPr>
                      <p:cNvPicPr>
                        <a:picLocks noChangeAspect="1" noChangeArrowheads="1"/>
                      </p:cNvPicPr>
                      <p:nvPr/>
                    </p:nvPicPr>
                    <p:blipFill>
                      <a:blip r:embed="rId8"/>
                      <a:srcRect/>
                      <a:stretch>
                        <a:fillRect/>
                      </a:stretch>
                    </p:blipFill>
                    <p:spPr bwMode="auto">
                      <a:xfrm>
                        <a:off x="7583724" y="1677492"/>
                        <a:ext cx="3238500" cy="395287"/>
                      </a:xfrm>
                      <a:prstGeom prst="rect">
                        <a:avLst/>
                      </a:prstGeom>
                      <a:solidFill>
                        <a:srgbClr val="CCFFCC"/>
                      </a:solidFill>
                    </p:spPr>
                  </p:pic>
                </p:oleObj>
              </mc:Fallback>
            </mc:AlternateContent>
          </a:graphicData>
        </a:graphic>
      </p:graphicFrame>
      <p:sp>
        <p:nvSpPr>
          <p:cNvPr id="26" name="Freeform: Shape 25">
            <a:extLst>
              <a:ext uri="{FF2B5EF4-FFF2-40B4-BE49-F238E27FC236}">
                <a16:creationId xmlns:a16="http://schemas.microsoft.com/office/drawing/2014/main" id="{2E0C9A82-67F7-4DC9-9F5F-44C19A69A16C}"/>
              </a:ext>
            </a:extLst>
          </p:cNvPr>
          <p:cNvSpPr/>
          <p:nvPr/>
        </p:nvSpPr>
        <p:spPr>
          <a:xfrm>
            <a:off x="7699560" y="2257112"/>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106A87D-0297-4017-9B48-ED97B92A3DE5}"/>
              </a:ext>
            </a:extLst>
          </p:cNvPr>
          <p:cNvSpPr txBox="1"/>
          <p:nvPr/>
        </p:nvSpPr>
        <p:spPr>
          <a:xfrm>
            <a:off x="8438862" y="2340791"/>
            <a:ext cx="1906621" cy="307777"/>
          </a:xfrm>
          <a:prstGeom prst="rect">
            <a:avLst/>
          </a:prstGeom>
          <a:noFill/>
        </p:spPr>
        <p:txBody>
          <a:bodyPr wrap="square" rtlCol="0">
            <a:spAutoFit/>
          </a:bodyPr>
          <a:lstStyle/>
          <a:p>
            <a:r>
              <a:rPr lang="en-US" sz="1400"/>
              <a:t>Contraction defined</a:t>
            </a:r>
          </a:p>
        </p:txBody>
      </p:sp>
      <p:sp>
        <p:nvSpPr>
          <p:cNvPr id="3" name="Rectangle 2">
            <a:extLst>
              <a:ext uri="{FF2B5EF4-FFF2-40B4-BE49-F238E27FC236}">
                <a16:creationId xmlns:a16="http://schemas.microsoft.com/office/drawing/2014/main" id="{1DAAC14A-036B-4842-A387-FB3634F9C7CD}"/>
              </a:ext>
            </a:extLst>
          </p:cNvPr>
          <p:cNvSpPr/>
          <p:nvPr/>
        </p:nvSpPr>
        <p:spPr>
          <a:xfrm>
            <a:off x="298959" y="2974915"/>
            <a:ext cx="11032059" cy="523220"/>
          </a:xfrm>
          <a:prstGeom prst="rect">
            <a:avLst/>
          </a:prstGeom>
        </p:spPr>
        <p:txBody>
          <a:bodyPr wrap="square">
            <a:spAutoFit/>
          </a:bodyPr>
          <a:lstStyle/>
          <a:p>
            <a:r>
              <a:rPr lang="en-US" sz="1400"/>
              <a:t>where : : stands for a special type of normal ordering whereby we move to the right all states which annihilate the Fermi ground state, at the usual –</a:t>
            </a:r>
            <a:r>
              <a:rPr lang="el-GR" sz="1400"/>
              <a:t>ε</a:t>
            </a:r>
            <a:r>
              <a:rPr lang="en-US" sz="1400"/>
              <a:t> cost.  And then if we bracket both sides against |F&gt;, we have the simplified result:</a:t>
            </a:r>
          </a:p>
        </p:txBody>
      </p:sp>
      <p:graphicFrame>
        <p:nvGraphicFramePr>
          <p:cNvPr id="28" name="Object 27">
            <a:extLst>
              <a:ext uri="{FF2B5EF4-FFF2-40B4-BE49-F238E27FC236}">
                <a16:creationId xmlns:a16="http://schemas.microsoft.com/office/drawing/2014/main" id="{4724A9F2-C99C-4C5A-B198-8E86A2720AD0}"/>
              </a:ext>
            </a:extLst>
          </p:cNvPr>
          <p:cNvGraphicFramePr>
            <a:graphicFrameLocks noChangeAspect="1"/>
          </p:cNvGraphicFramePr>
          <p:nvPr>
            <p:extLst>
              <p:ext uri="{D42A27DB-BD31-4B8C-83A1-F6EECF244321}">
                <p14:modId xmlns:p14="http://schemas.microsoft.com/office/powerpoint/2010/main" val="4258056613"/>
              </p:ext>
            </p:extLst>
          </p:nvPr>
        </p:nvGraphicFramePr>
        <p:xfrm>
          <a:off x="303213" y="3712210"/>
          <a:ext cx="5956300" cy="373063"/>
        </p:xfrm>
        <a:graphic>
          <a:graphicData uri="http://schemas.openxmlformats.org/presentationml/2006/ole">
            <mc:AlternateContent xmlns:mc="http://schemas.openxmlformats.org/markup-compatibility/2006">
              <mc:Choice xmlns:v="urn:schemas-microsoft-com:vml" Requires="v">
                <p:oleObj name="Equation" r:id="rId9" imgW="4863960" imgH="304560" progId="Equation.DSMT4">
                  <p:embed/>
                </p:oleObj>
              </mc:Choice>
              <mc:Fallback>
                <p:oleObj name="Equation" r:id="rId9" imgW="4863960" imgH="304560" progId="Equation.DSMT4">
                  <p:embed/>
                  <p:pic>
                    <p:nvPicPr>
                      <p:cNvPr id="8" name="Object 7">
                        <a:extLst>
                          <a:ext uri="{FF2B5EF4-FFF2-40B4-BE49-F238E27FC236}">
                            <a16:creationId xmlns:a16="http://schemas.microsoft.com/office/drawing/2014/main" id="{81587F55-F3A5-415A-B4C5-E443B4371124}"/>
                          </a:ext>
                        </a:extLst>
                      </p:cNvPr>
                      <p:cNvPicPr>
                        <a:picLocks noChangeAspect="1" noChangeArrowheads="1"/>
                      </p:cNvPicPr>
                      <p:nvPr/>
                    </p:nvPicPr>
                    <p:blipFill>
                      <a:blip r:embed="rId10"/>
                      <a:srcRect/>
                      <a:stretch>
                        <a:fillRect/>
                      </a:stretch>
                    </p:blipFill>
                    <p:spPr bwMode="auto">
                      <a:xfrm>
                        <a:off x="303213" y="3712210"/>
                        <a:ext cx="5956300" cy="373063"/>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E4AC7D22-B3F4-4CE5-9E5B-9EE05EDC64D5}"/>
              </a:ext>
            </a:extLst>
          </p:cNvPr>
          <p:cNvGraphicFramePr>
            <a:graphicFrameLocks noChangeAspect="1"/>
          </p:cNvGraphicFramePr>
          <p:nvPr>
            <p:extLst>
              <p:ext uri="{D42A27DB-BD31-4B8C-83A1-F6EECF244321}">
                <p14:modId xmlns:p14="http://schemas.microsoft.com/office/powerpoint/2010/main" val="2947210454"/>
              </p:ext>
            </p:extLst>
          </p:nvPr>
        </p:nvGraphicFramePr>
        <p:xfrm>
          <a:off x="7216775" y="3678873"/>
          <a:ext cx="2659063" cy="409575"/>
        </p:xfrm>
        <a:graphic>
          <a:graphicData uri="http://schemas.openxmlformats.org/presentationml/2006/ole">
            <mc:AlternateContent xmlns:mc="http://schemas.openxmlformats.org/markup-compatibility/2006">
              <mc:Choice xmlns:v="urn:schemas-microsoft-com:vml" Requires="v">
                <p:oleObj name="Equation" r:id="rId11" imgW="2158920" imgH="330120" progId="Equation.DSMT4">
                  <p:embed/>
                </p:oleObj>
              </mc:Choice>
              <mc:Fallback>
                <p:oleObj name="Equation" r:id="rId11" imgW="2158920" imgH="330120" progId="Equation.DSMT4">
                  <p:embed/>
                  <p:pic>
                    <p:nvPicPr>
                      <p:cNvPr id="13" name="Object 12">
                        <a:extLst>
                          <a:ext uri="{FF2B5EF4-FFF2-40B4-BE49-F238E27FC236}">
                            <a16:creationId xmlns:a16="http://schemas.microsoft.com/office/drawing/2014/main" id="{97AA749A-57E8-4E41-A5FE-4287F9408C3B}"/>
                          </a:ext>
                        </a:extLst>
                      </p:cNvPr>
                      <p:cNvPicPr>
                        <a:picLocks noChangeAspect="1" noChangeArrowheads="1"/>
                      </p:cNvPicPr>
                      <p:nvPr/>
                    </p:nvPicPr>
                    <p:blipFill>
                      <a:blip r:embed="rId12"/>
                      <a:srcRect/>
                      <a:stretch>
                        <a:fillRect/>
                      </a:stretch>
                    </p:blipFill>
                    <p:spPr bwMode="auto">
                      <a:xfrm>
                        <a:off x="7216775" y="3678873"/>
                        <a:ext cx="2659063" cy="409575"/>
                      </a:xfrm>
                      <a:prstGeom prst="rect">
                        <a:avLst/>
                      </a:prstGeom>
                      <a:solidFill>
                        <a:srgbClr val="CCFFCC"/>
                      </a:solidFill>
                    </p:spPr>
                  </p:pic>
                </p:oleObj>
              </mc:Fallback>
            </mc:AlternateContent>
          </a:graphicData>
        </a:graphic>
      </p:graphicFrame>
      <p:sp>
        <p:nvSpPr>
          <p:cNvPr id="30" name="TextBox 29">
            <a:extLst>
              <a:ext uri="{FF2B5EF4-FFF2-40B4-BE49-F238E27FC236}">
                <a16:creationId xmlns:a16="http://schemas.microsoft.com/office/drawing/2014/main" id="{2A5B3714-B8AE-466A-AE3B-9803489ABAF0}"/>
              </a:ext>
            </a:extLst>
          </p:cNvPr>
          <p:cNvSpPr txBox="1"/>
          <p:nvPr/>
        </p:nvSpPr>
        <p:spPr>
          <a:xfrm>
            <a:off x="8545017" y="4269186"/>
            <a:ext cx="3303025" cy="738664"/>
          </a:xfrm>
          <a:prstGeom prst="rect">
            <a:avLst/>
          </a:prstGeom>
          <a:noFill/>
        </p:spPr>
        <p:txBody>
          <a:bodyPr wrap="square" rtlCol="0">
            <a:spAutoFit/>
          </a:bodyPr>
          <a:lstStyle/>
          <a:p>
            <a:r>
              <a:rPr lang="en-US" sz="1400"/>
              <a:t>We’ll observe that we may profitably write a contraction as the |F&gt; expectation of the time-ordered product</a:t>
            </a:r>
          </a:p>
        </p:txBody>
      </p:sp>
      <mc:AlternateContent xmlns:mc="http://schemas.openxmlformats.org/markup-compatibility/2006" xmlns:p14="http://schemas.microsoft.com/office/powerpoint/2010/main">
        <mc:Choice Requires="p14">
          <p:contentPart p14:bwMode="auto" r:id="rId13">
            <p14:nvContentPartPr>
              <p14:cNvPr id="31" name="Ink 30">
                <a:extLst>
                  <a:ext uri="{FF2B5EF4-FFF2-40B4-BE49-F238E27FC236}">
                    <a16:creationId xmlns:a16="http://schemas.microsoft.com/office/drawing/2014/main" id="{103E1B63-4C74-4FAA-B1E8-7344FD8D8BE6}"/>
                  </a:ext>
                </a:extLst>
              </p14:cNvPr>
              <p14:cNvContentPartPr/>
              <p14:nvPr/>
            </p14:nvContentPartPr>
            <p14:xfrm>
              <a:off x="7699560" y="4213230"/>
              <a:ext cx="711246" cy="517067"/>
            </p14:xfrm>
          </p:contentPart>
        </mc:Choice>
        <mc:Fallback xmlns="">
          <p:pic>
            <p:nvPicPr>
              <p:cNvPr id="31" name="Ink 30">
                <a:extLst>
                  <a:ext uri="{FF2B5EF4-FFF2-40B4-BE49-F238E27FC236}">
                    <a16:creationId xmlns:a16="http://schemas.microsoft.com/office/drawing/2014/main" id="{103E1B63-4C74-4FAA-B1E8-7344FD8D8BE6}"/>
                  </a:ext>
                </a:extLst>
              </p:cNvPr>
              <p:cNvPicPr/>
              <p:nvPr/>
            </p:nvPicPr>
            <p:blipFill>
              <a:blip r:embed="rId14"/>
              <a:stretch>
                <a:fillRect/>
              </a:stretch>
            </p:blipFill>
            <p:spPr>
              <a:xfrm>
                <a:off x="7690561" y="4204234"/>
                <a:ext cx="728883" cy="534698"/>
              </a:xfrm>
              <a:prstGeom prst="rect">
                <a:avLst/>
              </a:prstGeom>
            </p:spPr>
          </p:pic>
        </mc:Fallback>
      </mc:AlternateContent>
      <p:graphicFrame>
        <p:nvGraphicFramePr>
          <p:cNvPr id="32" name="Object 31">
            <a:extLst>
              <a:ext uri="{FF2B5EF4-FFF2-40B4-BE49-F238E27FC236}">
                <a16:creationId xmlns:a16="http://schemas.microsoft.com/office/drawing/2014/main" id="{557A56CA-0082-4DBD-8C2B-8065FED66807}"/>
              </a:ext>
            </a:extLst>
          </p:cNvPr>
          <p:cNvGraphicFramePr>
            <a:graphicFrameLocks noChangeAspect="1"/>
          </p:cNvGraphicFramePr>
          <p:nvPr>
            <p:extLst>
              <p:ext uri="{D42A27DB-BD31-4B8C-83A1-F6EECF244321}">
                <p14:modId xmlns:p14="http://schemas.microsoft.com/office/powerpoint/2010/main" val="3401365210"/>
              </p:ext>
            </p:extLst>
          </p:nvPr>
        </p:nvGraphicFramePr>
        <p:xfrm>
          <a:off x="7207852" y="5464203"/>
          <a:ext cx="2768600" cy="409575"/>
        </p:xfrm>
        <a:graphic>
          <a:graphicData uri="http://schemas.openxmlformats.org/presentationml/2006/ole">
            <mc:AlternateContent xmlns:mc="http://schemas.openxmlformats.org/markup-compatibility/2006">
              <mc:Choice xmlns:v="urn:schemas-microsoft-com:vml" Requires="v">
                <p:oleObj name="Equation" r:id="rId15" imgW="2247840" imgH="330120" progId="Equation.DSMT4">
                  <p:embed/>
                </p:oleObj>
              </mc:Choice>
              <mc:Fallback>
                <p:oleObj name="Equation" r:id="rId15" imgW="2247840" imgH="330120" progId="Equation.DSMT4">
                  <p:embed/>
                  <p:pic>
                    <p:nvPicPr>
                      <p:cNvPr id="29" name="Object 28">
                        <a:extLst>
                          <a:ext uri="{FF2B5EF4-FFF2-40B4-BE49-F238E27FC236}">
                            <a16:creationId xmlns:a16="http://schemas.microsoft.com/office/drawing/2014/main" id="{E4AC7D22-B3F4-4CE5-9E5B-9EE05EDC64D5}"/>
                          </a:ext>
                        </a:extLst>
                      </p:cNvPr>
                      <p:cNvPicPr>
                        <a:picLocks noChangeAspect="1" noChangeArrowheads="1"/>
                      </p:cNvPicPr>
                      <p:nvPr/>
                    </p:nvPicPr>
                    <p:blipFill>
                      <a:blip r:embed="rId16"/>
                      <a:srcRect/>
                      <a:stretch>
                        <a:fillRect/>
                      </a:stretch>
                    </p:blipFill>
                    <p:spPr bwMode="auto">
                      <a:xfrm>
                        <a:off x="7207852" y="5464203"/>
                        <a:ext cx="2768600" cy="40957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2315331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344106" y="111841"/>
            <a:ext cx="6240545" cy="523220"/>
          </a:xfrm>
          <a:prstGeom prst="rect">
            <a:avLst/>
          </a:prstGeom>
          <a:noFill/>
        </p:spPr>
        <p:txBody>
          <a:bodyPr wrap="square" rtlCol="0">
            <a:spAutoFit/>
          </a:bodyPr>
          <a:lstStyle/>
          <a:p>
            <a:r>
              <a:rPr lang="en-US" sz="2800" b="1" u="sng"/>
              <a:t>Green’s Functions – Formal Properties</a:t>
            </a:r>
          </a:p>
        </p:txBody>
      </p:sp>
      <p:sp>
        <p:nvSpPr>
          <p:cNvPr id="14" name="Rectangle 13">
            <a:extLst>
              <a:ext uri="{FF2B5EF4-FFF2-40B4-BE49-F238E27FC236}">
                <a16:creationId xmlns:a16="http://schemas.microsoft.com/office/drawing/2014/main" id="{7F171072-7E8C-4DB8-BB27-54554D5FD844}"/>
              </a:ext>
            </a:extLst>
          </p:cNvPr>
          <p:cNvSpPr/>
          <p:nvPr/>
        </p:nvSpPr>
        <p:spPr>
          <a:xfrm>
            <a:off x="326658" y="837958"/>
            <a:ext cx="11683090" cy="1600438"/>
          </a:xfrm>
          <a:prstGeom prst="rect">
            <a:avLst/>
          </a:prstGeom>
        </p:spPr>
        <p:txBody>
          <a:bodyPr wrap="square">
            <a:spAutoFit/>
          </a:bodyPr>
          <a:lstStyle/>
          <a:p>
            <a:r>
              <a:rPr lang="en-US" sz="1400"/>
              <a:t>Now we’ll introduce some GF’s.  While basically the same techniques for solving Hamiltonians that we used earlier also apply here, they are hard to employ in all but the simplest cases.  It turns out to be easier to get information about the system by studying these quantities we’ll introduce.  The GF’s can be defined between any two operators A and B, and the expectation can be against any desired non-interacting eigenstate, or combinations of such,|</a:t>
            </a:r>
            <a:r>
              <a:rPr lang="el-GR" sz="1400"/>
              <a:t>Ω</a:t>
            </a:r>
            <a:r>
              <a:rPr lang="en-US" sz="1400" baseline="-25000"/>
              <a:t>0</a:t>
            </a:r>
            <a:r>
              <a:rPr lang="en-US" sz="1400"/>
              <a:t>&gt; (note interacting states cannot be written as eigenfunctions of a bilinear H).  The </a:t>
            </a:r>
            <a:r>
              <a:rPr lang="el-GR" sz="1400"/>
              <a:t>ε</a:t>
            </a:r>
            <a:r>
              <a:rPr lang="en-US" sz="1400"/>
              <a:t> = +/- for fermions/bosons, and also governs the sign change in the commutators and time ordering operators.  [A,B]</a:t>
            </a:r>
            <a:r>
              <a:rPr lang="el-GR" sz="1400" baseline="-25000"/>
              <a:t>ε</a:t>
            </a:r>
            <a:r>
              <a:rPr lang="en-US" sz="1400"/>
              <a:t> = AB + </a:t>
            </a:r>
            <a:r>
              <a:rPr lang="el-GR" sz="1400"/>
              <a:t>ε</a:t>
            </a:r>
            <a:r>
              <a:rPr lang="en-US" sz="1400"/>
              <a:t>BA, T[A(t)B(t’)] = A(t)B(t’)</a:t>
            </a:r>
            <a:r>
              <a:rPr lang="el-GR" sz="1400"/>
              <a:t>θ</a:t>
            </a:r>
            <a:r>
              <a:rPr lang="en-US" sz="1400"/>
              <a:t>(t-t’) - </a:t>
            </a:r>
            <a:r>
              <a:rPr lang="el-GR" sz="1400"/>
              <a:t>ε</a:t>
            </a:r>
            <a:r>
              <a:rPr lang="en-US" sz="1400"/>
              <a:t>B(t’)A(t)</a:t>
            </a:r>
            <a:r>
              <a:rPr lang="el-GR" sz="1400"/>
              <a:t>θ</a:t>
            </a:r>
            <a:r>
              <a:rPr lang="en-US" sz="1400"/>
              <a:t>(t’-t).  Also, we’ll define the time-dependent operators as A</a:t>
            </a:r>
            <a:r>
              <a:rPr lang="en-US" sz="1400" baseline="-25000"/>
              <a:t>H</a:t>
            </a:r>
            <a:r>
              <a:rPr lang="en-US" sz="1400"/>
              <a:t>(t) = U</a:t>
            </a:r>
            <a:r>
              <a:rPr lang="en-US" sz="1400" baseline="30000"/>
              <a:t>†</a:t>
            </a:r>
            <a:r>
              <a:rPr lang="en-US" sz="1400"/>
              <a:t>(t,t</a:t>
            </a:r>
            <a:r>
              <a:rPr lang="en-US" sz="1400" baseline="-25000"/>
              <a:t>0</a:t>
            </a:r>
            <a:r>
              <a:rPr lang="en-US" sz="1400"/>
              <a:t>)AU(t,t</a:t>
            </a:r>
            <a:r>
              <a:rPr lang="en-US" sz="1400" baseline="-25000"/>
              <a:t>0</a:t>
            </a:r>
            <a:r>
              <a:rPr lang="en-US" sz="1400"/>
              <a:t>) (it’s necessary to have the t</a:t>
            </a:r>
            <a:r>
              <a:rPr lang="en-US" sz="1400" baseline="-25000"/>
              <a:t>0</a:t>
            </a:r>
            <a:r>
              <a:rPr lang="en-US" sz="1400"/>
              <a:t> component if we say we start in |</a:t>
            </a:r>
            <a:r>
              <a:rPr lang="el-GR" sz="1400"/>
              <a:t>Ω</a:t>
            </a:r>
            <a:r>
              <a:rPr lang="en-US" sz="1400" baseline="-25000"/>
              <a:t>0</a:t>
            </a:r>
            <a:r>
              <a:rPr lang="en-US" sz="1400"/>
              <a:t>&gt; at t</a:t>
            </a:r>
            <a:r>
              <a:rPr lang="en-US" sz="1400" baseline="-25000"/>
              <a:t>0</a:t>
            </a:r>
            <a:r>
              <a:rPr lang="en-US" sz="1400"/>
              <a:t>), where A is the standard creation/annihilation operator that adds/subtracts particles from the vacuum.  </a:t>
            </a:r>
            <a:endParaRPr lang="en-US" sz="1600"/>
          </a:p>
        </p:txBody>
      </p:sp>
      <p:graphicFrame>
        <p:nvGraphicFramePr>
          <p:cNvPr id="12" name="Object 11">
            <a:extLst>
              <a:ext uri="{FF2B5EF4-FFF2-40B4-BE49-F238E27FC236}">
                <a16:creationId xmlns:a16="http://schemas.microsoft.com/office/drawing/2014/main" id="{9C0C61CD-3E38-4BA2-829A-E08DF64DE49A}"/>
              </a:ext>
            </a:extLst>
          </p:cNvPr>
          <p:cNvGraphicFramePr>
            <a:graphicFrameLocks noChangeAspect="1"/>
          </p:cNvGraphicFramePr>
          <p:nvPr>
            <p:extLst>
              <p:ext uri="{D42A27DB-BD31-4B8C-83A1-F6EECF244321}">
                <p14:modId xmlns:p14="http://schemas.microsoft.com/office/powerpoint/2010/main" val="1047975884"/>
              </p:ext>
            </p:extLst>
          </p:nvPr>
        </p:nvGraphicFramePr>
        <p:xfrm>
          <a:off x="402072" y="2641293"/>
          <a:ext cx="3184525" cy="2293938"/>
        </p:xfrm>
        <a:graphic>
          <a:graphicData uri="http://schemas.openxmlformats.org/presentationml/2006/ole">
            <mc:AlternateContent xmlns:mc="http://schemas.openxmlformats.org/markup-compatibility/2006">
              <mc:Choice xmlns:v="urn:schemas-microsoft-com:vml" Requires="v">
                <p:oleObj name="Equation" r:id="rId3" imgW="2374560" imgH="1676160" progId="Equation.DSMT4">
                  <p:embed/>
                </p:oleObj>
              </mc:Choice>
              <mc:Fallback>
                <p:oleObj name="Equation" r:id="rId3" imgW="2374560" imgH="1676160" progId="Equation.DSMT4">
                  <p:embed/>
                  <p:pic>
                    <p:nvPicPr>
                      <p:cNvPr id="12" name="Object 11">
                        <a:extLst>
                          <a:ext uri="{FF2B5EF4-FFF2-40B4-BE49-F238E27FC236}">
                            <a16:creationId xmlns:a16="http://schemas.microsoft.com/office/drawing/2014/main" id="{9C0C61CD-3E38-4BA2-829A-E08DF64DE49A}"/>
                          </a:ext>
                        </a:extLst>
                      </p:cNvPr>
                      <p:cNvPicPr>
                        <a:picLocks noChangeAspect="1" noChangeArrowheads="1"/>
                      </p:cNvPicPr>
                      <p:nvPr/>
                    </p:nvPicPr>
                    <p:blipFill>
                      <a:blip r:embed="rId4"/>
                      <a:srcRect/>
                      <a:stretch>
                        <a:fillRect/>
                      </a:stretch>
                    </p:blipFill>
                    <p:spPr bwMode="auto">
                      <a:xfrm>
                        <a:off x="402072" y="2641293"/>
                        <a:ext cx="3184525" cy="2293938"/>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44E5F7FC-38DB-4687-8262-5AFEC25C49B1}"/>
              </a:ext>
            </a:extLst>
          </p:cNvPr>
          <p:cNvSpPr txBox="1"/>
          <p:nvPr/>
        </p:nvSpPr>
        <p:spPr>
          <a:xfrm>
            <a:off x="307804" y="5214282"/>
            <a:ext cx="3500973" cy="1384995"/>
          </a:xfrm>
          <a:prstGeom prst="rect">
            <a:avLst/>
          </a:prstGeom>
          <a:noFill/>
        </p:spPr>
        <p:txBody>
          <a:bodyPr wrap="square" rtlCol="0">
            <a:spAutoFit/>
          </a:bodyPr>
          <a:lstStyle/>
          <a:p>
            <a:r>
              <a:rPr lang="en-US" sz="1400"/>
              <a:t>Typically one would interpret the GF as follows.  You operate B|</a:t>
            </a:r>
            <a:r>
              <a:rPr lang="el-GR" sz="1400"/>
              <a:t>Ω</a:t>
            </a:r>
            <a:r>
              <a:rPr lang="en-US" sz="1400" baseline="-25000"/>
              <a:t>0</a:t>
            </a:r>
            <a:r>
              <a:rPr lang="en-US" sz="1400"/>
              <a:t>&gt;, evolve forward in time, and then compute its overlap with the state A</a:t>
            </a:r>
            <a:r>
              <a:rPr lang="en-US" sz="1400" baseline="30000"/>
              <a:t>†</a:t>
            </a:r>
            <a:r>
              <a:rPr lang="en-US" sz="1400"/>
              <a:t>|</a:t>
            </a:r>
            <a:r>
              <a:rPr lang="el-GR" sz="1400"/>
              <a:t>Ω</a:t>
            </a:r>
            <a:r>
              <a:rPr lang="en-US" sz="1400" baseline="-25000"/>
              <a:t>0</a:t>
            </a:r>
            <a:r>
              <a:rPr lang="en-US" sz="1400"/>
              <a:t>&gt;.  In this sense GF are best interpreted as ‘experiments’, or tests of quasi-particle states.</a:t>
            </a:r>
          </a:p>
        </p:txBody>
      </p:sp>
      <p:sp>
        <p:nvSpPr>
          <p:cNvPr id="8" name="TextBox 7">
            <a:extLst>
              <a:ext uri="{FF2B5EF4-FFF2-40B4-BE49-F238E27FC236}">
                <a16:creationId xmlns:a16="http://schemas.microsoft.com/office/drawing/2014/main" id="{626EDDB4-AFCF-46BD-A645-4AA710D95E0D}"/>
              </a:ext>
            </a:extLst>
          </p:cNvPr>
          <p:cNvSpPr txBox="1"/>
          <p:nvPr/>
        </p:nvSpPr>
        <p:spPr>
          <a:xfrm>
            <a:off x="4314362" y="2557155"/>
            <a:ext cx="6309645" cy="2462213"/>
          </a:xfrm>
          <a:prstGeom prst="rect">
            <a:avLst/>
          </a:prstGeom>
          <a:noFill/>
        </p:spPr>
        <p:txBody>
          <a:bodyPr wrap="square" rtlCol="0">
            <a:spAutoFit/>
          </a:bodyPr>
          <a:lstStyle/>
          <a:p>
            <a:r>
              <a:rPr lang="en-US" sz="1400"/>
              <a:t>There are implicit exponential convergence factors associated with the </a:t>
            </a:r>
            <a:r>
              <a:rPr lang="el-GR" sz="1400"/>
              <a:t>θ</a:t>
            </a:r>
            <a:r>
              <a:rPr lang="en-US" sz="1400"/>
              <a:t> functions, i.e. </a:t>
            </a:r>
            <a:r>
              <a:rPr lang="el-GR" sz="1400"/>
              <a:t>θ </a:t>
            </a:r>
            <a:r>
              <a:rPr lang="en-US" sz="1400"/>
              <a:t>(t) </a:t>
            </a:r>
            <a:r>
              <a:rPr lang="en-US" sz="1400">
                <a:sym typeface="Wingdings" panose="05000000000000000000" pitchFamily="2" charset="2"/>
              </a:rPr>
              <a:t> </a:t>
            </a:r>
            <a:r>
              <a:rPr lang="el-GR" sz="1400"/>
              <a:t>θ</a:t>
            </a:r>
            <a:r>
              <a:rPr lang="en-US" sz="1400"/>
              <a:t>(t)e</a:t>
            </a:r>
            <a:r>
              <a:rPr lang="en-US" sz="1400" baseline="30000"/>
              <a:t>-</a:t>
            </a:r>
            <a:r>
              <a:rPr lang="el-GR" sz="1400" baseline="30000"/>
              <a:t>η</a:t>
            </a:r>
            <a:r>
              <a:rPr lang="en-US" sz="1400" baseline="30000"/>
              <a:t>t</a:t>
            </a:r>
            <a:r>
              <a:rPr lang="en-US" sz="1400"/>
              <a:t>, and </a:t>
            </a:r>
            <a:r>
              <a:rPr lang="el-GR" sz="1400"/>
              <a:t>θ</a:t>
            </a:r>
            <a:r>
              <a:rPr lang="en-US" sz="1400"/>
              <a:t>(-t) </a:t>
            </a:r>
            <a:r>
              <a:rPr lang="en-US" sz="1400">
                <a:sym typeface="Wingdings" panose="05000000000000000000" pitchFamily="2" charset="2"/>
              </a:rPr>
              <a:t> </a:t>
            </a:r>
            <a:r>
              <a:rPr lang="el-GR" sz="1400"/>
              <a:t>θ</a:t>
            </a:r>
            <a:r>
              <a:rPr lang="en-US" sz="1400"/>
              <a:t>(-t)e</a:t>
            </a:r>
            <a:r>
              <a:rPr lang="el-GR" sz="1400" baseline="30000"/>
              <a:t>η</a:t>
            </a:r>
            <a:r>
              <a:rPr lang="en-US" sz="1400" baseline="30000"/>
              <a:t>t</a:t>
            </a:r>
            <a:r>
              <a:rPr lang="en-US" sz="1400"/>
              <a:t>, where </a:t>
            </a:r>
            <a:r>
              <a:rPr lang="el-GR" sz="1400"/>
              <a:t>η</a:t>
            </a:r>
            <a:r>
              <a:rPr lang="en-US" sz="1400"/>
              <a:t> = 0</a:t>
            </a:r>
            <a:r>
              <a:rPr lang="en-US" sz="1400" baseline="30000"/>
              <a:t>+</a:t>
            </a:r>
            <a:r>
              <a:rPr lang="en-US" sz="1400"/>
              <a:t> is a small infinitesimal factor.  And even in G</a:t>
            </a:r>
            <a:r>
              <a:rPr lang="en-US" sz="1400" baseline="30000"/>
              <a:t>&gt;,&lt;</a:t>
            </a:r>
            <a:r>
              <a:rPr lang="en-US" sz="1400"/>
              <a:t>, as we’d write for instance G</a:t>
            </a:r>
            <a:r>
              <a:rPr lang="en-US" sz="1400" baseline="30000"/>
              <a:t>&gt;</a:t>
            </a:r>
            <a:r>
              <a:rPr lang="en-US" sz="1400"/>
              <a:t>(t,t’) = θ(t-t’)G</a:t>
            </a:r>
            <a:r>
              <a:rPr lang="en-US" sz="1400" baseline="30000"/>
              <a:t>&gt;</a:t>
            </a:r>
            <a:r>
              <a:rPr lang="en-US" sz="1400"/>
              <a:t>(t,t’) + θ(t’-t)G</a:t>
            </a:r>
            <a:r>
              <a:rPr lang="en-US" sz="1400" baseline="30000"/>
              <a:t>&gt;</a:t>
            </a:r>
            <a:r>
              <a:rPr lang="en-US" sz="1400"/>
              <a:t>(t,t’) </a:t>
            </a:r>
            <a:r>
              <a:rPr lang="en-US" sz="1400">
                <a:sym typeface="Wingdings" panose="05000000000000000000" pitchFamily="2" charset="2"/>
              </a:rPr>
              <a:t> </a:t>
            </a:r>
            <a:r>
              <a:rPr lang="en-US" sz="1400"/>
              <a:t>θ(t-t’)e</a:t>
            </a:r>
            <a:r>
              <a:rPr lang="en-US" sz="1400" baseline="30000"/>
              <a:t>-</a:t>
            </a:r>
            <a:r>
              <a:rPr lang="el-GR" sz="1400" baseline="30000"/>
              <a:t>η</a:t>
            </a:r>
            <a:r>
              <a:rPr lang="en-US" sz="1400" baseline="30000"/>
              <a:t>(t-t’) </a:t>
            </a:r>
            <a:r>
              <a:rPr lang="en-US" sz="1400"/>
              <a:t>G</a:t>
            </a:r>
            <a:r>
              <a:rPr lang="en-US" sz="1400" baseline="30000"/>
              <a:t>&gt;</a:t>
            </a:r>
            <a:r>
              <a:rPr lang="en-US" sz="1400"/>
              <a:t>(t,t’) + θ(t’-t) e</a:t>
            </a:r>
            <a:r>
              <a:rPr lang="el-GR" sz="1400" baseline="30000"/>
              <a:t>η</a:t>
            </a:r>
            <a:r>
              <a:rPr lang="en-US" sz="1400" baseline="30000"/>
              <a:t>(t-t’) </a:t>
            </a:r>
            <a:r>
              <a:rPr lang="en-US" sz="1400"/>
              <a:t>G</a:t>
            </a:r>
            <a:r>
              <a:rPr lang="en-US" sz="1400" baseline="30000"/>
              <a:t>&gt;</a:t>
            </a:r>
            <a:r>
              <a:rPr lang="en-US" sz="1400"/>
              <a:t>(t,t’). The presence of the factor is formally justified when we use the adiabatic theorem |GS&gt; = S(t</a:t>
            </a:r>
            <a:r>
              <a:rPr lang="en-US" sz="1400" baseline="-25000"/>
              <a:t>0</a:t>
            </a:r>
            <a:r>
              <a:rPr lang="en-US" sz="1400"/>
              <a:t>,-∞)|GS</a:t>
            </a:r>
            <a:r>
              <a:rPr lang="en-US" sz="1400" baseline="-25000"/>
              <a:t>0</a:t>
            </a:r>
            <a:r>
              <a:rPr lang="en-US" sz="1400"/>
              <a:t>&gt;, because the theorem itself puts the exponential factor on the potential, in the guise of slowly turning it on.  And then this factor gets transferred to the GF in this fashion.  This factor has the nice of effect of making the Fourier transform exist.  Still, I’ll just leave it off most of the time, for the sake of convenience, as its limit is 1, and will only matter when t or t’ is taken to +/- ∞ (as would happen to internal GF’s when integrating over time, while employing the adiabatic theorem).</a:t>
            </a:r>
          </a:p>
        </p:txBody>
      </p:sp>
    </p:spTree>
    <p:extLst>
      <p:ext uri="{BB962C8B-B14F-4D97-AF65-F5344CB8AC3E}">
        <p14:creationId xmlns:p14="http://schemas.microsoft.com/office/powerpoint/2010/main" val="30420890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52975" y="122008"/>
            <a:ext cx="6042581" cy="523220"/>
          </a:xfrm>
          <a:prstGeom prst="rect">
            <a:avLst/>
          </a:prstGeom>
          <a:noFill/>
        </p:spPr>
        <p:txBody>
          <a:bodyPr wrap="square" rtlCol="0">
            <a:spAutoFit/>
          </a:bodyPr>
          <a:lstStyle/>
          <a:p>
            <a:r>
              <a:rPr lang="en-US" sz="2800" b="1" u="sng"/>
              <a:t>Green’s Functions – Formal Properties</a:t>
            </a:r>
          </a:p>
        </p:txBody>
      </p:sp>
      <p:graphicFrame>
        <p:nvGraphicFramePr>
          <p:cNvPr id="17" name="Object 16">
            <a:extLst>
              <a:ext uri="{FF2B5EF4-FFF2-40B4-BE49-F238E27FC236}">
                <a16:creationId xmlns:a16="http://schemas.microsoft.com/office/drawing/2014/main" id="{0CB2EFCC-3676-40EA-98C8-CE21CE8B781F}"/>
              </a:ext>
            </a:extLst>
          </p:cNvPr>
          <p:cNvGraphicFramePr>
            <a:graphicFrameLocks noChangeAspect="1"/>
          </p:cNvGraphicFramePr>
          <p:nvPr>
            <p:extLst>
              <p:ext uri="{D42A27DB-BD31-4B8C-83A1-F6EECF244321}">
                <p14:modId xmlns:p14="http://schemas.microsoft.com/office/powerpoint/2010/main" val="1582216816"/>
              </p:ext>
            </p:extLst>
          </p:nvPr>
        </p:nvGraphicFramePr>
        <p:xfrm>
          <a:off x="351493" y="3018361"/>
          <a:ext cx="1819275" cy="533400"/>
        </p:xfrm>
        <a:graphic>
          <a:graphicData uri="http://schemas.openxmlformats.org/presentationml/2006/ole">
            <mc:AlternateContent xmlns:mc="http://schemas.openxmlformats.org/markup-compatibility/2006">
              <mc:Choice xmlns:v="urn:schemas-microsoft-com:vml" Requires="v">
                <p:oleObj name="Equation" r:id="rId3" imgW="1562040" imgH="457200" progId="Equation.DSMT4">
                  <p:embed/>
                </p:oleObj>
              </mc:Choice>
              <mc:Fallback>
                <p:oleObj name="Equation" r:id="rId3" imgW="1562040" imgH="457200" progId="Equation.DSMT4">
                  <p:embed/>
                  <p:pic>
                    <p:nvPicPr>
                      <p:cNvPr id="17" name="Object 16">
                        <a:extLst>
                          <a:ext uri="{FF2B5EF4-FFF2-40B4-BE49-F238E27FC236}">
                            <a16:creationId xmlns:a16="http://schemas.microsoft.com/office/drawing/2014/main" id="{0CB2EFCC-3676-40EA-98C8-CE21CE8B781F}"/>
                          </a:ext>
                        </a:extLst>
                      </p:cNvPr>
                      <p:cNvPicPr>
                        <a:picLocks noChangeAspect="1" noChangeArrowheads="1"/>
                      </p:cNvPicPr>
                      <p:nvPr/>
                    </p:nvPicPr>
                    <p:blipFill>
                      <a:blip r:embed="rId4"/>
                      <a:srcRect/>
                      <a:stretch>
                        <a:fillRect/>
                      </a:stretch>
                    </p:blipFill>
                    <p:spPr bwMode="auto">
                      <a:xfrm>
                        <a:off x="351493" y="3018361"/>
                        <a:ext cx="1819275" cy="533400"/>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76844F51-9F05-402C-8B85-33557EDF2ADD}"/>
              </a:ext>
            </a:extLst>
          </p:cNvPr>
          <p:cNvGraphicFramePr>
            <a:graphicFrameLocks noChangeAspect="1"/>
          </p:cNvGraphicFramePr>
          <p:nvPr>
            <p:extLst>
              <p:ext uri="{D42A27DB-BD31-4B8C-83A1-F6EECF244321}">
                <p14:modId xmlns:p14="http://schemas.microsoft.com/office/powerpoint/2010/main" val="3524136458"/>
              </p:ext>
            </p:extLst>
          </p:nvPr>
        </p:nvGraphicFramePr>
        <p:xfrm>
          <a:off x="351493" y="3628836"/>
          <a:ext cx="1819275" cy="533400"/>
        </p:xfrm>
        <a:graphic>
          <a:graphicData uri="http://schemas.openxmlformats.org/presentationml/2006/ole">
            <mc:AlternateContent xmlns:mc="http://schemas.openxmlformats.org/markup-compatibility/2006">
              <mc:Choice xmlns:v="urn:schemas-microsoft-com:vml" Requires="v">
                <p:oleObj name="Equation" r:id="rId5" imgW="1562040" imgH="457200" progId="Equation.DSMT4">
                  <p:embed/>
                </p:oleObj>
              </mc:Choice>
              <mc:Fallback>
                <p:oleObj name="Equation" r:id="rId5" imgW="1562040" imgH="457200" progId="Equation.DSMT4">
                  <p:embed/>
                  <p:pic>
                    <p:nvPicPr>
                      <p:cNvPr id="29" name="Object 28">
                        <a:extLst>
                          <a:ext uri="{FF2B5EF4-FFF2-40B4-BE49-F238E27FC236}">
                            <a16:creationId xmlns:a16="http://schemas.microsoft.com/office/drawing/2014/main" id="{76844F51-9F05-402C-8B85-33557EDF2ADD}"/>
                          </a:ext>
                        </a:extLst>
                      </p:cNvPr>
                      <p:cNvPicPr>
                        <a:picLocks noChangeAspect="1" noChangeArrowheads="1"/>
                      </p:cNvPicPr>
                      <p:nvPr/>
                    </p:nvPicPr>
                    <p:blipFill>
                      <a:blip r:embed="rId6"/>
                      <a:srcRect/>
                      <a:stretch>
                        <a:fillRect/>
                      </a:stretch>
                    </p:blipFill>
                    <p:spPr bwMode="auto">
                      <a:xfrm>
                        <a:off x="351493" y="3628836"/>
                        <a:ext cx="1819275" cy="533400"/>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3032223F-A743-4A53-B86E-BD1B23C43FF6}"/>
              </a:ext>
            </a:extLst>
          </p:cNvPr>
          <p:cNvGraphicFramePr>
            <a:graphicFrameLocks noChangeAspect="1"/>
          </p:cNvGraphicFramePr>
          <p:nvPr>
            <p:extLst>
              <p:ext uri="{D42A27DB-BD31-4B8C-83A1-F6EECF244321}">
                <p14:modId xmlns:p14="http://schemas.microsoft.com/office/powerpoint/2010/main" val="200333191"/>
              </p:ext>
            </p:extLst>
          </p:nvPr>
        </p:nvGraphicFramePr>
        <p:xfrm>
          <a:off x="6396038" y="2990850"/>
          <a:ext cx="2862262" cy="295275"/>
        </p:xfrm>
        <a:graphic>
          <a:graphicData uri="http://schemas.openxmlformats.org/presentationml/2006/ole">
            <mc:AlternateContent xmlns:mc="http://schemas.openxmlformats.org/markup-compatibility/2006">
              <mc:Choice xmlns:v="urn:schemas-microsoft-com:vml" Requires="v">
                <p:oleObj name="Equation" r:id="rId7" imgW="2209680" imgH="228600" progId="Equation.DSMT4">
                  <p:embed/>
                </p:oleObj>
              </mc:Choice>
              <mc:Fallback>
                <p:oleObj name="Equation" r:id="rId7" imgW="2209680" imgH="228600" progId="Equation.DSMT4">
                  <p:embed/>
                  <p:pic>
                    <p:nvPicPr>
                      <p:cNvPr id="31" name="Object 30">
                        <a:extLst>
                          <a:ext uri="{FF2B5EF4-FFF2-40B4-BE49-F238E27FC236}">
                            <a16:creationId xmlns:a16="http://schemas.microsoft.com/office/drawing/2014/main" id="{3032223F-A743-4A53-B86E-BD1B23C43FF6}"/>
                          </a:ext>
                        </a:extLst>
                      </p:cNvPr>
                      <p:cNvPicPr>
                        <a:picLocks noChangeAspect="1" noChangeArrowheads="1"/>
                      </p:cNvPicPr>
                      <p:nvPr/>
                    </p:nvPicPr>
                    <p:blipFill>
                      <a:blip r:embed="rId8"/>
                      <a:srcRect/>
                      <a:stretch>
                        <a:fillRect/>
                      </a:stretch>
                    </p:blipFill>
                    <p:spPr bwMode="auto">
                      <a:xfrm>
                        <a:off x="6396038" y="2990850"/>
                        <a:ext cx="2862262" cy="295275"/>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1F8CC728-812D-470F-99ED-1DD28CB93F10}"/>
              </a:ext>
            </a:extLst>
          </p:cNvPr>
          <p:cNvGraphicFramePr>
            <a:graphicFrameLocks noChangeAspect="1"/>
          </p:cNvGraphicFramePr>
          <p:nvPr>
            <p:extLst>
              <p:ext uri="{D42A27DB-BD31-4B8C-83A1-F6EECF244321}">
                <p14:modId xmlns:p14="http://schemas.microsoft.com/office/powerpoint/2010/main" val="443173041"/>
              </p:ext>
            </p:extLst>
          </p:nvPr>
        </p:nvGraphicFramePr>
        <p:xfrm>
          <a:off x="6410325" y="3392488"/>
          <a:ext cx="1944688" cy="296862"/>
        </p:xfrm>
        <a:graphic>
          <a:graphicData uri="http://schemas.openxmlformats.org/presentationml/2006/ole">
            <mc:AlternateContent xmlns:mc="http://schemas.openxmlformats.org/markup-compatibility/2006">
              <mc:Choice xmlns:v="urn:schemas-microsoft-com:vml" Requires="v">
                <p:oleObj name="Equation" r:id="rId9" imgW="1498320" imgH="228600" progId="Equation.DSMT4">
                  <p:embed/>
                </p:oleObj>
              </mc:Choice>
              <mc:Fallback>
                <p:oleObj name="Equation" r:id="rId9" imgW="1498320" imgH="228600" progId="Equation.DSMT4">
                  <p:embed/>
                  <p:pic>
                    <p:nvPicPr>
                      <p:cNvPr id="33" name="Object 32">
                        <a:extLst>
                          <a:ext uri="{FF2B5EF4-FFF2-40B4-BE49-F238E27FC236}">
                            <a16:creationId xmlns:a16="http://schemas.microsoft.com/office/drawing/2014/main" id="{1F8CC728-812D-470F-99ED-1DD28CB93F10}"/>
                          </a:ext>
                        </a:extLst>
                      </p:cNvPr>
                      <p:cNvPicPr>
                        <a:picLocks noChangeAspect="1" noChangeArrowheads="1"/>
                      </p:cNvPicPr>
                      <p:nvPr/>
                    </p:nvPicPr>
                    <p:blipFill>
                      <a:blip r:embed="rId10"/>
                      <a:srcRect/>
                      <a:stretch>
                        <a:fillRect/>
                      </a:stretch>
                    </p:blipFill>
                    <p:spPr bwMode="auto">
                      <a:xfrm>
                        <a:off x="6410325" y="3392488"/>
                        <a:ext cx="1944688" cy="296862"/>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8E812410-5C61-44A5-AD7A-21FDD968708C}"/>
              </a:ext>
            </a:extLst>
          </p:cNvPr>
          <p:cNvGraphicFramePr>
            <a:graphicFrameLocks noChangeAspect="1"/>
          </p:cNvGraphicFramePr>
          <p:nvPr>
            <p:extLst>
              <p:ext uri="{D42A27DB-BD31-4B8C-83A1-F6EECF244321}">
                <p14:modId xmlns:p14="http://schemas.microsoft.com/office/powerpoint/2010/main" val="2587611341"/>
              </p:ext>
            </p:extLst>
          </p:nvPr>
        </p:nvGraphicFramePr>
        <p:xfrm>
          <a:off x="2682875" y="2990850"/>
          <a:ext cx="3255963" cy="552450"/>
        </p:xfrm>
        <a:graphic>
          <a:graphicData uri="http://schemas.openxmlformats.org/presentationml/2006/ole">
            <mc:AlternateContent xmlns:mc="http://schemas.openxmlformats.org/markup-compatibility/2006">
              <mc:Choice xmlns:v="urn:schemas-microsoft-com:vml" Requires="v">
                <p:oleObj name="Equation" r:id="rId11" imgW="2641320" imgH="457200" progId="Equation.DSMT4">
                  <p:embed/>
                </p:oleObj>
              </mc:Choice>
              <mc:Fallback>
                <p:oleObj name="Equation" r:id="rId11" imgW="2641320" imgH="457200" progId="Equation.DSMT4">
                  <p:embed/>
                  <p:pic>
                    <p:nvPicPr>
                      <p:cNvPr id="35" name="Object 34">
                        <a:extLst>
                          <a:ext uri="{FF2B5EF4-FFF2-40B4-BE49-F238E27FC236}">
                            <a16:creationId xmlns:a16="http://schemas.microsoft.com/office/drawing/2014/main" id="{8E812410-5C61-44A5-AD7A-21FDD968708C}"/>
                          </a:ext>
                        </a:extLst>
                      </p:cNvPr>
                      <p:cNvPicPr>
                        <a:picLocks noChangeAspect="1" noChangeArrowheads="1"/>
                      </p:cNvPicPr>
                      <p:nvPr/>
                    </p:nvPicPr>
                    <p:blipFill>
                      <a:blip r:embed="rId12"/>
                      <a:srcRect/>
                      <a:stretch>
                        <a:fillRect/>
                      </a:stretch>
                    </p:blipFill>
                    <p:spPr bwMode="auto">
                      <a:xfrm>
                        <a:off x="2682875" y="2990850"/>
                        <a:ext cx="3255963" cy="552450"/>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31C0173E-4413-4A2D-B97F-8AA41F1F568E}"/>
              </a:ext>
            </a:extLst>
          </p:cNvPr>
          <p:cNvGraphicFramePr>
            <a:graphicFrameLocks noChangeAspect="1"/>
          </p:cNvGraphicFramePr>
          <p:nvPr>
            <p:extLst>
              <p:ext uri="{D42A27DB-BD31-4B8C-83A1-F6EECF244321}">
                <p14:modId xmlns:p14="http://schemas.microsoft.com/office/powerpoint/2010/main" val="3140633682"/>
              </p:ext>
            </p:extLst>
          </p:nvPr>
        </p:nvGraphicFramePr>
        <p:xfrm>
          <a:off x="2682875" y="3638550"/>
          <a:ext cx="3332163" cy="550863"/>
        </p:xfrm>
        <a:graphic>
          <a:graphicData uri="http://schemas.openxmlformats.org/presentationml/2006/ole">
            <mc:AlternateContent xmlns:mc="http://schemas.openxmlformats.org/markup-compatibility/2006">
              <mc:Choice xmlns:v="urn:schemas-microsoft-com:vml" Requires="v">
                <p:oleObj name="Equation" r:id="rId13" imgW="2705040" imgH="457200" progId="Equation.DSMT4">
                  <p:embed/>
                </p:oleObj>
              </mc:Choice>
              <mc:Fallback>
                <p:oleObj name="Equation" r:id="rId13" imgW="2705040" imgH="457200" progId="Equation.DSMT4">
                  <p:embed/>
                  <p:pic>
                    <p:nvPicPr>
                      <p:cNvPr id="37" name="Object 36">
                        <a:extLst>
                          <a:ext uri="{FF2B5EF4-FFF2-40B4-BE49-F238E27FC236}">
                            <a16:creationId xmlns:a16="http://schemas.microsoft.com/office/drawing/2014/main" id="{31C0173E-4413-4A2D-B97F-8AA41F1F568E}"/>
                          </a:ext>
                        </a:extLst>
                      </p:cNvPr>
                      <p:cNvPicPr>
                        <a:picLocks noChangeAspect="1" noChangeArrowheads="1"/>
                      </p:cNvPicPr>
                      <p:nvPr/>
                    </p:nvPicPr>
                    <p:blipFill>
                      <a:blip r:embed="rId14"/>
                      <a:srcRect/>
                      <a:stretch>
                        <a:fillRect/>
                      </a:stretch>
                    </p:blipFill>
                    <p:spPr bwMode="auto">
                      <a:xfrm>
                        <a:off x="2682875" y="3638550"/>
                        <a:ext cx="3332163" cy="550863"/>
                      </a:xfrm>
                      <a:prstGeom prst="rect">
                        <a:avLst/>
                      </a:prstGeom>
                      <a:solidFill>
                        <a:srgbClr val="CCFFCC"/>
                      </a:solidFill>
                    </p:spPr>
                  </p:pic>
                </p:oleObj>
              </mc:Fallback>
            </mc:AlternateContent>
          </a:graphicData>
        </a:graphic>
      </p:graphicFrame>
      <p:graphicFrame>
        <p:nvGraphicFramePr>
          <p:cNvPr id="39" name="Object 38">
            <a:extLst>
              <a:ext uri="{FF2B5EF4-FFF2-40B4-BE49-F238E27FC236}">
                <a16:creationId xmlns:a16="http://schemas.microsoft.com/office/drawing/2014/main" id="{05DFD9CD-0DC3-4E40-9359-C6830192EAF0}"/>
              </a:ext>
            </a:extLst>
          </p:cNvPr>
          <p:cNvGraphicFramePr>
            <a:graphicFrameLocks noChangeAspect="1"/>
          </p:cNvGraphicFramePr>
          <p:nvPr>
            <p:extLst>
              <p:ext uri="{D42A27DB-BD31-4B8C-83A1-F6EECF244321}">
                <p14:modId xmlns:p14="http://schemas.microsoft.com/office/powerpoint/2010/main" val="3512422128"/>
              </p:ext>
            </p:extLst>
          </p:nvPr>
        </p:nvGraphicFramePr>
        <p:xfrm>
          <a:off x="342900" y="1385888"/>
          <a:ext cx="4384675" cy="484187"/>
        </p:xfrm>
        <a:graphic>
          <a:graphicData uri="http://schemas.openxmlformats.org/presentationml/2006/ole">
            <mc:AlternateContent xmlns:mc="http://schemas.openxmlformats.org/markup-compatibility/2006">
              <mc:Choice xmlns:v="urn:schemas-microsoft-com:vml" Requires="v">
                <p:oleObj name="Equation" r:id="rId15" imgW="3225600" imgH="355320" progId="Equation.DSMT4">
                  <p:embed/>
                </p:oleObj>
              </mc:Choice>
              <mc:Fallback>
                <p:oleObj name="Equation" r:id="rId15" imgW="3225600" imgH="355320" progId="Equation.DSMT4">
                  <p:embed/>
                  <p:pic>
                    <p:nvPicPr>
                      <p:cNvPr id="39" name="Object 38">
                        <a:extLst>
                          <a:ext uri="{FF2B5EF4-FFF2-40B4-BE49-F238E27FC236}">
                            <a16:creationId xmlns:a16="http://schemas.microsoft.com/office/drawing/2014/main" id="{05DFD9CD-0DC3-4E40-9359-C6830192EAF0}"/>
                          </a:ext>
                        </a:extLst>
                      </p:cNvPr>
                      <p:cNvPicPr>
                        <a:picLocks noChangeAspect="1" noChangeArrowheads="1"/>
                      </p:cNvPicPr>
                      <p:nvPr/>
                    </p:nvPicPr>
                    <p:blipFill>
                      <a:blip r:embed="rId16"/>
                      <a:srcRect/>
                      <a:stretch>
                        <a:fillRect/>
                      </a:stretch>
                    </p:blipFill>
                    <p:spPr bwMode="auto">
                      <a:xfrm>
                        <a:off x="342900" y="1385888"/>
                        <a:ext cx="4384675" cy="484187"/>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1CBF6C5-0F12-477B-A712-C1D5FCB2178D}"/>
              </a:ext>
            </a:extLst>
          </p:cNvPr>
          <p:cNvSpPr txBox="1"/>
          <p:nvPr/>
        </p:nvSpPr>
        <p:spPr>
          <a:xfrm>
            <a:off x="304789" y="741997"/>
            <a:ext cx="8565833" cy="523220"/>
          </a:xfrm>
          <a:prstGeom prst="rect">
            <a:avLst/>
          </a:prstGeom>
          <a:noFill/>
        </p:spPr>
        <p:txBody>
          <a:bodyPr wrap="square" rtlCol="0">
            <a:spAutoFit/>
          </a:bodyPr>
          <a:lstStyle/>
          <a:p>
            <a:r>
              <a:rPr lang="en-US" sz="1400"/>
              <a:t>An important special case is a time-independent H.  Taking the temporal FT (with infinitesimal complex part to make converge as necessary), we find that we can relate all of these functions to a single ‘spectral’ function S(</a:t>
            </a:r>
            <a:r>
              <a:rPr lang="el-GR" sz="1400"/>
              <a:t>ω</a:t>
            </a:r>
            <a:r>
              <a:rPr lang="en-US" sz="1400"/>
              <a:t>):</a:t>
            </a:r>
            <a:endParaRPr lang="en-US" sz="1600"/>
          </a:p>
        </p:txBody>
      </p:sp>
      <p:sp>
        <p:nvSpPr>
          <p:cNvPr id="41" name="TextBox 40">
            <a:extLst>
              <a:ext uri="{FF2B5EF4-FFF2-40B4-BE49-F238E27FC236}">
                <a16:creationId xmlns:a16="http://schemas.microsoft.com/office/drawing/2014/main" id="{0ED51A58-DF9E-43BA-A6A0-13172DD18550}"/>
              </a:ext>
            </a:extLst>
          </p:cNvPr>
          <p:cNvSpPr txBox="1"/>
          <p:nvPr/>
        </p:nvSpPr>
        <p:spPr>
          <a:xfrm>
            <a:off x="285403" y="4352412"/>
            <a:ext cx="10649690" cy="1169551"/>
          </a:xfrm>
          <a:prstGeom prst="rect">
            <a:avLst/>
          </a:prstGeom>
          <a:noFill/>
        </p:spPr>
        <p:txBody>
          <a:bodyPr wrap="square" rtlCol="0">
            <a:spAutoFit/>
          </a:bodyPr>
          <a:lstStyle/>
          <a:p>
            <a:r>
              <a:rPr lang="en-US" sz="1400"/>
              <a:t>Note that the poles of the GF’s are therefore all of the many body excitations of the system.  Excitations can be of essentially two different forms.  They can be essentially single-particle excitations, where we increase the energy by adding a particle to the system, or they can be cooperative phenomena, like spin waves or something, which are excitations of the system ‘itself’.  Note that if we choose A and B to be </a:t>
            </a:r>
            <a:r>
              <a:rPr lang="el-GR" sz="1400"/>
              <a:t>ψ</a:t>
            </a:r>
            <a:r>
              <a:rPr lang="en-US" sz="1400"/>
              <a:t> and </a:t>
            </a:r>
            <a:r>
              <a:rPr lang="el-GR" sz="1400"/>
              <a:t>ψ</a:t>
            </a:r>
            <a:r>
              <a:rPr lang="el-GR" sz="1400" baseline="30000"/>
              <a:t>Ϯ</a:t>
            </a:r>
            <a:r>
              <a:rPr lang="en-US" sz="1400"/>
              <a:t> respectively, then the only A, B matrix elements that would survive would be single particle excitations.  Whereas if made A,B = </a:t>
            </a:r>
            <a:r>
              <a:rPr lang="el-GR" sz="1400"/>
              <a:t>ψψ</a:t>
            </a:r>
            <a:r>
              <a:rPr lang="el-GR" sz="1400" baseline="30000"/>
              <a:t>Ϯ</a:t>
            </a:r>
            <a:r>
              <a:rPr lang="en-US" sz="1400"/>
              <a:t>, say, then only states with same # of particles would survive the expectation, and these excitations captured would be the ‘intrinsic’ ones.  </a:t>
            </a:r>
          </a:p>
        </p:txBody>
      </p:sp>
      <p:sp>
        <p:nvSpPr>
          <p:cNvPr id="42" name="TextBox 41">
            <a:extLst>
              <a:ext uri="{FF2B5EF4-FFF2-40B4-BE49-F238E27FC236}">
                <a16:creationId xmlns:a16="http://schemas.microsoft.com/office/drawing/2014/main" id="{6CEA3404-440B-44D4-8808-7B305084E122}"/>
              </a:ext>
            </a:extLst>
          </p:cNvPr>
          <p:cNvSpPr txBox="1"/>
          <p:nvPr/>
        </p:nvSpPr>
        <p:spPr>
          <a:xfrm>
            <a:off x="304790" y="2003010"/>
            <a:ext cx="10564315" cy="738664"/>
          </a:xfrm>
          <a:prstGeom prst="rect">
            <a:avLst/>
          </a:prstGeom>
          <a:noFill/>
        </p:spPr>
        <p:txBody>
          <a:bodyPr wrap="square" rtlCol="0">
            <a:spAutoFit/>
          </a:bodyPr>
          <a:lstStyle/>
          <a:p>
            <a:r>
              <a:rPr lang="en-US" sz="1400"/>
              <a:t>where |</a:t>
            </a:r>
            <a:r>
              <a:rPr lang="el-GR" sz="1400"/>
              <a:t>Ω</a:t>
            </a:r>
            <a:r>
              <a:rPr lang="en-US" sz="1400" baseline="-25000"/>
              <a:t>0</a:t>
            </a:r>
            <a:r>
              <a:rPr lang="en-US" sz="1400"/>
              <a:t>&gt; is the state against which expectations are taken, and |m&gt;, |n&gt; are the many body eigenstates (covering all particle numbers N).  So note that this makes A(</a:t>
            </a:r>
            <a:r>
              <a:rPr lang="el-GR" sz="1400"/>
              <a:t>ω</a:t>
            </a:r>
            <a:r>
              <a:rPr lang="en-US" sz="1400"/>
              <a:t>) a density of states covering all excitations’ overlap with the states (A,B)|</a:t>
            </a:r>
            <a:r>
              <a:rPr lang="el-GR" sz="1400"/>
              <a:t>Ω</a:t>
            </a:r>
            <a:r>
              <a:rPr lang="en-US" sz="1400" baseline="-25000"/>
              <a:t>0</a:t>
            </a:r>
            <a:r>
              <a:rPr lang="en-US" sz="1400"/>
              <a:t>&gt;).  Functions defined below allow </a:t>
            </a:r>
            <a:r>
              <a:rPr lang="el-GR" sz="1400"/>
              <a:t>ω</a:t>
            </a:r>
            <a:r>
              <a:rPr lang="en-US" sz="1400"/>
              <a:t> as any real #.</a:t>
            </a:r>
            <a:endParaRPr lang="en-US" sz="1600"/>
          </a:p>
        </p:txBody>
      </p:sp>
      <p:sp>
        <p:nvSpPr>
          <p:cNvPr id="43" name="TextBox 42">
            <a:extLst>
              <a:ext uri="{FF2B5EF4-FFF2-40B4-BE49-F238E27FC236}">
                <a16:creationId xmlns:a16="http://schemas.microsoft.com/office/drawing/2014/main" id="{8F4A41A8-3BC2-4A1C-BD39-25D292368D2F}"/>
              </a:ext>
            </a:extLst>
          </p:cNvPr>
          <p:cNvSpPr txBox="1"/>
          <p:nvPr/>
        </p:nvSpPr>
        <p:spPr>
          <a:xfrm>
            <a:off x="304789" y="5756754"/>
            <a:ext cx="2948186" cy="738664"/>
          </a:xfrm>
          <a:prstGeom prst="rect">
            <a:avLst/>
          </a:prstGeom>
          <a:noFill/>
        </p:spPr>
        <p:txBody>
          <a:bodyPr wrap="square" rtlCol="0">
            <a:spAutoFit/>
          </a:bodyPr>
          <a:lstStyle/>
          <a:p>
            <a:r>
              <a:rPr lang="en-US" sz="1400"/>
              <a:t>Due to their similarity, many of these GF’s are related via Kramers-Kronig relations.  One nice relationship is:</a:t>
            </a:r>
          </a:p>
        </p:txBody>
      </p:sp>
      <p:graphicFrame>
        <p:nvGraphicFramePr>
          <p:cNvPr id="45" name="Object 44">
            <a:extLst>
              <a:ext uri="{FF2B5EF4-FFF2-40B4-BE49-F238E27FC236}">
                <a16:creationId xmlns:a16="http://schemas.microsoft.com/office/drawing/2014/main" id="{6A64B576-41AA-4DEC-9313-7FB11CF632C1}"/>
              </a:ext>
            </a:extLst>
          </p:cNvPr>
          <p:cNvGraphicFramePr>
            <a:graphicFrameLocks noChangeAspect="1"/>
          </p:cNvGraphicFramePr>
          <p:nvPr>
            <p:extLst>
              <p:ext uri="{D42A27DB-BD31-4B8C-83A1-F6EECF244321}">
                <p14:modId xmlns:p14="http://schemas.microsoft.com/office/powerpoint/2010/main" val="4176426858"/>
              </p:ext>
            </p:extLst>
          </p:nvPr>
        </p:nvGraphicFramePr>
        <p:xfrm>
          <a:off x="3498850" y="5875338"/>
          <a:ext cx="1716088" cy="501650"/>
        </p:xfrm>
        <a:graphic>
          <a:graphicData uri="http://schemas.openxmlformats.org/presentationml/2006/ole">
            <mc:AlternateContent xmlns:mc="http://schemas.openxmlformats.org/markup-compatibility/2006">
              <mc:Choice xmlns:v="urn:schemas-microsoft-com:vml" Requires="v">
                <p:oleObj name="Equation" r:id="rId17" imgW="1333440" imgH="393480" progId="Equation.DSMT4">
                  <p:embed/>
                </p:oleObj>
              </mc:Choice>
              <mc:Fallback>
                <p:oleObj name="Equation" r:id="rId17" imgW="1333440" imgH="393480" progId="Equation.DSMT4">
                  <p:embed/>
                  <p:pic>
                    <p:nvPicPr>
                      <p:cNvPr id="45" name="Object 44">
                        <a:extLst>
                          <a:ext uri="{FF2B5EF4-FFF2-40B4-BE49-F238E27FC236}">
                            <a16:creationId xmlns:a16="http://schemas.microsoft.com/office/drawing/2014/main" id="{6A64B576-41AA-4DEC-9313-7FB11CF632C1}"/>
                          </a:ext>
                        </a:extLst>
                      </p:cNvPr>
                      <p:cNvPicPr>
                        <a:picLocks noChangeAspect="1" noChangeArrowheads="1"/>
                      </p:cNvPicPr>
                      <p:nvPr/>
                    </p:nvPicPr>
                    <p:blipFill>
                      <a:blip r:embed="rId18"/>
                      <a:srcRect/>
                      <a:stretch>
                        <a:fillRect/>
                      </a:stretch>
                    </p:blipFill>
                    <p:spPr bwMode="auto">
                      <a:xfrm>
                        <a:off x="3498850" y="5875338"/>
                        <a:ext cx="1716088" cy="5016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7661607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09288" y="150752"/>
            <a:ext cx="5448691" cy="523220"/>
          </a:xfrm>
          <a:prstGeom prst="rect">
            <a:avLst/>
          </a:prstGeom>
          <a:noFill/>
        </p:spPr>
        <p:txBody>
          <a:bodyPr wrap="square" rtlCol="0">
            <a:spAutoFit/>
          </a:bodyPr>
          <a:lstStyle/>
          <a:p>
            <a:r>
              <a:rPr lang="en-US" sz="2800" b="1" u="sng"/>
              <a:t>Green’s Functions - Noninteracting</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186145" y="831184"/>
            <a:ext cx="3493240" cy="307777"/>
          </a:xfrm>
          <a:prstGeom prst="rect">
            <a:avLst/>
          </a:prstGeom>
          <a:noFill/>
        </p:spPr>
        <p:txBody>
          <a:bodyPr wrap="square" rtlCol="0">
            <a:spAutoFit/>
          </a:bodyPr>
          <a:lstStyle/>
          <a:p>
            <a:r>
              <a:rPr lang="en-US" sz="1400"/>
              <a:t>Say the Hamiltonian is given by:</a:t>
            </a:r>
          </a:p>
        </p:txBody>
      </p:sp>
      <p:graphicFrame>
        <p:nvGraphicFramePr>
          <p:cNvPr id="5" name="Object 4">
            <a:extLst>
              <a:ext uri="{FF2B5EF4-FFF2-40B4-BE49-F238E27FC236}">
                <a16:creationId xmlns:a16="http://schemas.microsoft.com/office/drawing/2014/main" id="{02E3B2F1-592D-44C9-8740-4AC67220062C}"/>
              </a:ext>
            </a:extLst>
          </p:cNvPr>
          <p:cNvGraphicFramePr>
            <a:graphicFrameLocks noChangeAspect="1"/>
          </p:cNvGraphicFramePr>
          <p:nvPr>
            <p:extLst>
              <p:ext uri="{D42A27DB-BD31-4B8C-83A1-F6EECF244321}">
                <p14:modId xmlns:p14="http://schemas.microsoft.com/office/powerpoint/2010/main" val="2724473759"/>
              </p:ext>
            </p:extLst>
          </p:nvPr>
        </p:nvGraphicFramePr>
        <p:xfrm>
          <a:off x="223852" y="1312408"/>
          <a:ext cx="4056063" cy="476250"/>
        </p:xfrm>
        <a:graphic>
          <a:graphicData uri="http://schemas.openxmlformats.org/presentationml/2006/ole">
            <mc:AlternateContent xmlns:mc="http://schemas.openxmlformats.org/markup-compatibility/2006">
              <mc:Choice xmlns:v="urn:schemas-microsoft-com:vml" Requires="v">
                <p:oleObj name="Equation" r:id="rId3" imgW="3035160" imgH="355320" progId="Equation.DSMT4">
                  <p:embed/>
                </p:oleObj>
              </mc:Choice>
              <mc:Fallback>
                <p:oleObj name="Equation" r:id="rId3" imgW="3035160" imgH="355320" progId="Equation.DSMT4">
                  <p:embed/>
                  <p:pic>
                    <p:nvPicPr>
                      <p:cNvPr id="5" name="Object 4">
                        <a:extLst>
                          <a:ext uri="{FF2B5EF4-FFF2-40B4-BE49-F238E27FC236}">
                            <a16:creationId xmlns:a16="http://schemas.microsoft.com/office/drawing/2014/main" id="{02E3B2F1-592D-44C9-8740-4AC67220062C}"/>
                          </a:ext>
                        </a:extLst>
                      </p:cNvPr>
                      <p:cNvPicPr>
                        <a:picLocks noChangeAspect="1" noChangeArrowheads="1"/>
                      </p:cNvPicPr>
                      <p:nvPr/>
                    </p:nvPicPr>
                    <p:blipFill>
                      <a:blip r:embed="rId4"/>
                      <a:srcRect/>
                      <a:stretch>
                        <a:fillRect/>
                      </a:stretch>
                    </p:blipFill>
                    <p:spPr bwMode="auto">
                      <a:xfrm>
                        <a:off x="223852" y="1312408"/>
                        <a:ext cx="4056063" cy="476250"/>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92EDF726-B222-406B-9E53-C20AC0805971}"/>
              </a:ext>
            </a:extLst>
          </p:cNvPr>
          <p:cNvSpPr txBox="1"/>
          <p:nvPr/>
        </p:nvSpPr>
        <p:spPr>
          <a:xfrm>
            <a:off x="145505" y="1897307"/>
            <a:ext cx="8925328" cy="307777"/>
          </a:xfrm>
          <a:prstGeom prst="rect">
            <a:avLst/>
          </a:prstGeom>
          <a:noFill/>
        </p:spPr>
        <p:txBody>
          <a:bodyPr wrap="none" rtlCol="0">
            <a:spAutoFit/>
          </a:bodyPr>
          <a:lstStyle/>
          <a:p>
            <a:r>
              <a:rPr lang="en-US" sz="1400"/>
              <a:t>We’ll take expectations against an arbitrary background state |</a:t>
            </a:r>
            <a:r>
              <a:rPr lang="el-GR" sz="1400"/>
              <a:t>Ω</a:t>
            </a:r>
            <a:r>
              <a:rPr lang="en-US" sz="1400" baseline="-25000"/>
              <a:t>0</a:t>
            </a:r>
            <a:r>
              <a:rPr lang="en-US" sz="1400"/>
              <a:t>&gt; for which &lt;</a:t>
            </a:r>
            <a:r>
              <a:rPr lang="el-GR" sz="1400"/>
              <a:t>Ω</a:t>
            </a:r>
            <a:r>
              <a:rPr lang="en-US" sz="1400" baseline="-25000"/>
              <a:t>0</a:t>
            </a:r>
            <a:r>
              <a:rPr lang="en-US" sz="1400"/>
              <a:t>|c</a:t>
            </a:r>
            <a:r>
              <a:rPr lang="en-US" sz="1400" baseline="-25000"/>
              <a:t>j</a:t>
            </a:r>
            <a:r>
              <a:rPr lang="en-US" sz="1400" baseline="30000"/>
              <a:t>†</a:t>
            </a:r>
            <a:r>
              <a:rPr lang="en-US" sz="1400"/>
              <a:t>c</a:t>
            </a:r>
            <a:r>
              <a:rPr lang="en-US" sz="1400" baseline="-25000"/>
              <a:t>j</a:t>
            </a:r>
            <a:r>
              <a:rPr lang="en-US" sz="1400"/>
              <a:t>|</a:t>
            </a:r>
            <a:r>
              <a:rPr lang="el-GR" sz="1400"/>
              <a:t>Ω</a:t>
            </a:r>
            <a:r>
              <a:rPr lang="en-US" sz="1400" baseline="-25000"/>
              <a:t>0</a:t>
            </a:r>
            <a:r>
              <a:rPr lang="en-US" sz="1400"/>
              <a:t>&gt; is denoted n</a:t>
            </a:r>
            <a:r>
              <a:rPr lang="en-US" sz="1400" baseline="-25000"/>
              <a:t>j</a:t>
            </a:r>
            <a:r>
              <a:rPr lang="el-GR" sz="1400" baseline="-25000"/>
              <a:t>σ</a:t>
            </a:r>
            <a:r>
              <a:rPr lang="en-US" sz="1400"/>
              <a:t>.  Then we have:</a:t>
            </a:r>
            <a:endParaRPr lang="en-US" sz="1600"/>
          </a:p>
        </p:txBody>
      </p:sp>
      <p:graphicFrame>
        <p:nvGraphicFramePr>
          <p:cNvPr id="6" name="Object 5">
            <a:extLst>
              <a:ext uri="{FF2B5EF4-FFF2-40B4-BE49-F238E27FC236}">
                <a16:creationId xmlns:a16="http://schemas.microsoft.com/office/drawing/2014/main" id="{7A6F757C-7206-46BB-86D1-F0A95BF3A678}"/>
              </a:ext>
            </a:extLst>
          </p:cNvPr>
          <p:cNvGraphicFramePr>
            <a:graphicFrameLocks noChangeAspect="1"/>
          </p:cNvGraphicFramePr>
          <p:nvPr>
            <p:extLst>
              <p:ext uri="{D42A27DB-BD31-4B8C-83A1-F6EECF244321}">
                <p14:modId xmlns:p14="http://schemas.microsoft.com/office/powerpoint/2010/main" val="1691519228"/>
              </p:ext>
            </p:extLst>
          </p:nvPr>
        </p:nvGraphicFramePr>
        <p:xfrm>
          <a:off x="2474619" y="4526374"/>
          <a:ext cx="2582862" cy="330200"/>
        </p:xfrm>
        <a:graphic>
          <a:graphicData uri="http://schemas.openxmlformats.org/presentationml/2006/ole">
            <mc:AlternateContent xmlns:mc="http://schemas.openxmlformats.org/markup-compatibility/2006">
              <mc:Choice xmlns:v="urn:schemas-microsoft-com:vml" Requires="v">
                <p:oleObj name="Equation" r:id="rId5" imgW="1930320" imgH="241200" progId="Equation.DSMT4">
                  <p:embed/>
                </p:oleObj>
              </mc:Choice>
              <mc:Fallback>
                <p:oleObj name="Equation" r:id="rId5" imgW="1930320" imgH="241200" progId="Equation.DSMT4">
                  <p:embed/>
                  <p:pic>
                    <p:nvPicPr>
                      <p:cNvPr id="6" name="Object 5">
                        <a:extLst>
                          <a:ext uri="{FF2B5EF4-FFF2-40B4-BE49-F238E27FC236}">
                            <a16:creationId xmlns:a16="http://schemas.microsoft.com/office/drawing/2014/main" id="{7A6F757C-7206-46BB-86D1-F0A95BF3A678}"/>
                          </a:ext>
                        </a:extLst>
                      </p:cNvPr>
                      <p:cNvPicPr>
                        <a:picLocks noChangeAspect="1" noChangeArrowheads="1"/>
                      </p:cNvPicPr>
                      <p:nvPr/>
                    </p:nvPicPr>
                    <p:blipFill>
                      <a:blip r:embed="rId6"/>
                      <a:srcRect/>
                      <a:stretch>
                        <a:fillRect/>
                      </a:stretch>
                    </p:blipFill>
                    <p:spPr bwMode="auto">
                      <a:xfrm>
                        <a:off x="2474619" y="4526374"/>
                        <a:ext cx="2582862" cy="330200"/>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9C8E755F-6AA5-42DD-B585-EDC336355225}"/>
              </a:ext>
            </a:extLst>
          </p:cNvPr>
          <p:cNvGraphicFramePr>
            <a:graphicFrameLocks noChangeAspect="1"/>
          </p:cNvGraphicFramePr>
          <p:nvPr>
            <p:extLst>
              <p:ext uri="{D42A27DB-BD31-4B8C-83A1-F6EECF244321}">
                <p14:modId xmlns:p14="http://schemas.microsoft.com/office/powerpoint/2010/main" val="188697915"/>
              </p:ext>
            </p:extLst>
          </p:nvPr>
        </p:nvGraphicFramePr>
        <p:xfrm>
          <a:off x="3714202" y="5235158"/>
          <a:ext cx="2890837" cy="1169988"/>
        </p:xfrm>
        <a:graphic>
          <a:graphicData uri="http://schemas.openxmlformats.org/presentationml/2006/ole">
            <mc:AlternateContent xmlns:mc="http://schemas.openxmlformats.org/markup-compatibility/2006">
              <mc:Choice xmlns:v="urn:schemas-microsoft-com:vml" Requires="v">
                <p:oleObj name="Equation" r:id="rId7" imgW="2400120" imgH="965160" progId="Equation.DSMT4">
                  <p:embed/>
                </p:oleObj>
              </mc:Choice>
              <mc:Fallback>
                <p:oleObj name="Equation" r:id="rId7" imgW="2400120" imgH="965160" progId="Equation.DSMT4">
                  <p:embed/>
                  <p:pic>
                    <p:nvPicPr>
                      <p:cNvPr id="12" name="Object 11">
                        <a:extLst>
                          <a:ext uri="{FF2B5EF4-FFF2-40B4-BE49-F238E27FC236}">
                            <a16:creationId xmlns:a16="http://schemas.microsoft.com/office/drawing/2014/main" id="{9C8E755F-6AA5-42DD-B585-EDC336355225}"/>
                          </a:ext>
                        </a:extLst>
                      </p:cNvPr>
                      <p:cNvPicPr>
                        <a:picLocks noChangeAspect="1" noChangeArrowheads="1"/>
                      </p:cNvPicPr>
                      <p:nvPr/>
                    </p:nvPicPr>
                    <p:blipFill>
                      <a:blip r:embed="rId8"/>
                      <a:srcRect/>
                      <a:stretch>
                        <a:fillRect/>
                      </a:stretch>
                    </p:blipFill>
                    <p:spPr bwMode="auto">
                      <a:xfrm>
                        <a:off x="3714202" y="5235158"/>
                        <a:ext cx="2890837" cy="1169988"/>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5B1A86AD-326E-4BD1-B1F1-4FE6861326F4}"/>
              </a:ext>
            </a:extLst>
          </p:cNvPr>
          <p:cNvGraphicFramePr>
            <a:graphicFrameLocks noChangeAspect="1"/>
          </p:cNvGraphicFramePr>
          <p:nvPr>
            <p:extLst>
              <p:ext uri="{D42A27DB-BD31-4B8C-83A1-F6EECF244321}">
                <p14:modId xmlns:p14="http://schemas.microsoft.com/office/powerpoint/2010/main" val="491141180"/>
              </p:ext>
            </p:extLst>
          </p:nvPr>
        </p:nvGraphicFramePr>
        <p:xfrm>
          <a:off x="212936" y="2423235"/>
          <a:ext cx="4356101" cy="722312"/>
        </p:xfrm>
        <a:graphic>
          <a:graphicData uri="http://schemas.openxmlformats.org/presentationml/2006/ole">
            <mc:AlternateContent xmlns:mc="http://schemas.openxmlformats.org/markup-compatibility/2006">
              <mc:Choice xmlns:v="urn:schemas-microsoft-com:vml" Requires="v">
                <p:oleObj name="Equation" r:id="rId9" imgW="3441600" imgH="558720" progId="Equation.DSMT4">
                  <p:embed/>
                </p:oleObj>
              </mc:Choice>
              <mc:Fallback>
                <p:oleObj name="Equation" r:id="rId9" imgW="3441600" imgH="558720" progId="Equation.DSMT4">
                  <p:embed/>
                  <p:pic>
                    <p:nvPicPr>
                      <p:cNvPr id="15" name="Object 14">
                        <a:extLst>
                          <a:ext uri="{FF2B5EF4-FFF2-40B4-BE49-F238E27FC236}">
                            <a16:creationId xmlns:a16="http://schemas.microsoft.com/office/drawing/2014/main" id="{5B1A86AD-326E-4BD1-B1F1-4FE6861326F4}"/>
                          </a:ext>
                        </a:extLst>
                      </p:cNvPr>
                      <p:cNvPicPr>
                        <a:picLocks noChangeAspect="1" noChangeArrowheads="1"/>
                      </p:cNvPicPr>
                      <p:nvPr/>
                    </p:nvPicPr>
                    <p:blipFill>
                      <a:blip r:embed="rId10"/>
                      <a:srcRect/>
                      <a:stretch>
                        <a:fillRect/>
                      </a:stretch>
                    </p:blipFill>
                    <p:spPr bwMode="auto">
                      <a:xfrm>
                        <a:off x="212936" y="2423235"/>
                        <a:ext cx="4356101" cy="722312"/>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2B44EE3D-01A0-4615-85E4-9A96F3DB2B43}"/>
              </a:ext>
            </a:extLst>
          </p:cNvPr>
          <p:cNvGraphicFramePr>
            <a:graphicFrameLocks noChangeAspect="1"/>
          </p:cNvGraphicFramePr>
          <p:nvPr>
            <p:extLst>
              <p:ext uri="{D42A27DB-BD31-4B8C-83A1-F6EECF244321}">
                <p14:modId xmlns:p14="http://schemas.microsoft.com/office/powerpoint/2010/main" val="2647542604"/>
              </p:ext>
            </p:extLst>
          </p:nvPr>
        </p:nvGraphicFramePr>
        <p:xfrm>
          <a:off x="212936" y="3504536"/>
          <a:ext cx="3840163" cy="720725"/>
        </p:xfrm>
        <a:graphic>
          <a:graphicData uri="http://schemas.openxmlformats.org/presentationml/2006/ole">
            <mc:AlternateContent xmlns:mc="http://schemas.openxmlformats.org/markup-compatibility/2006">
              <mc:Choice xmlns:v="urn:schemas-microsoft-com:vml" Requires="v">
                <p:oleObj name="Equation" r:id="rId11" imgW="3035160" imgH="558720" progId="Equation.DSMT4">
                  <p:embed/>
                </p:oleObj>
              </mc:Choice>
              <mc:Fallback>
                <p:oleObj name="Equation" r:id="rId11" imgW="3035160" imgH="558720" progId="Equation.DSMT4">
                  <p:embed/>
                  <p:pic>
                    <p:nvPicPr>
                      <p:cNvPr id="15" name="Object 14">
                        <a:extLst>
                          <a:ext uri="{FF2B5EF4-FFF2-40B4-BE49-F238E27FC236}">
                            <a16:creationId xmlns:a16="http://schemas.microsoft.com/office/drawing/2014/main" id="{5B1A86AD-326E-4BD1-B1F1-4FE6861326F4}"/>
                          </a:ext>
                        </a:extLst>
                      </p:cNvPr>
                      <p:cNvPicPr>
                        <a:picLocks noChangeAspect="1" noChangeArrowheads="1"/>
                      </p:cNvPicPr>
                      <p:nvPr/>
                    </p:nvPicPr>
                    <p:blipFill>
                      <a:blip r:embed="rId12"/>
                      <a:srcRect/>
                      <a:stretch>
                        <a:fillRect/>
                      </a:stretch>
                    </p:blipFill>
                    <p:spPr bwMode="auto">
                      <a:xfrm>
                        <a:off x="212936" y="3504536"/>
                        <a:ext cx="3840163" cy="72072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AA537873-35CC-4293-83DA-EFF7B433CE50}"/>
              </a:ext>
            </a:extLst>
          </p:cNvPr>
          <p:cNvGraphicFramePr>
            <a:graphicFrameLocks noChangeAspect="1"/>
          </p:cNvGraphicFramePr>
          <p:nvPr>
            <p:extLst>
              <p:ext uri="{D42A27DB-BD31-4B8C-83A1-F6EECF244321}">
                <p14:modId xmlns:p14="http://schemas.microsoft.com/office/powerpoint/2010/main" val="3035840123"/>
              </p:ext>
            </p:extLst>
          </p:nvPr>
        </p:nvGraphicFramePr>
        <p:xfrm>
          <a:off x="4989625" y="2403934"/>
          <a:ext cx="2152650" cy="620713"/>
        </p:xfrm>
        <a:graphic>
          <a:graphicData uri="http://schemas.openxmlformats.org/presentationml/2006/ole">
            <mc:AlternateContent xmlns:mc="http://schemas.openxmlformats.org/markup-compatibility/2006">
              <mc:Choice xmlns:v="urn:schemas-microsoft-com:vml" Requires="v">
                <p:oleObj name="Equation" r:id="rId13" imgW="1701720" imgH="482400" progId="Equation.DSMT4">
                  <p:embed/>
                </p:oleObj>
              </mc:Choice>
              <mc:Fallback>
                <p:oleObj name="Equation" r:id="rId13" imgW="1701720" imgH="482400" progId="Equation.DSMT4">
                  <p:embed/>
                  <p:pic>
                    <p:nvPicPr>
                      <p:cNvPr id="17" name="Object 16">
                        <a:extLst>
                          <a:ext uri="{FF2B5EF4-FFF2-40B4-BE49-F238E27FC236}">
                            <a16:creationId xmlns:a16="http://schemas.microsoft.com/office/drawing/2014/main" id="{2B44EE3D-01A0-4615-85E4-9A96F3DB2B43}"/>
                          </a:ext>
                        </a:extLst>
                      </p:cNvPr>
                      <p:cNvPicPr>
                        <a:picLocks noChangeAspect="1" noChangeArrowheads="1"/>
                      </p:cNvPicPr>
                      <p:nvPr/>
                    </p:nvPicPr>
                    <p:blipFill>
                      <a:blip r:embed="rId14"/>
                      <a:srcRect/>
                      <a:stretch>
                        <a:fillRect/>
                      </a:stretch>
                    </p:blipFill>
                    <p:spPr bwMode="auto">
                      <a:xfrm>
                        <a:off x="4989625" y="2403934"/>
                        <a:ext cx="2152650" cy="62071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E43CCC49-B7D4-40EA-A22F-9371A44522DE}"/>
              </a:ext>
            </a:extLst>
          </p:cNvPr>
          <p:cNvGraphicFramePr>
            <a:graphicFrameLocks noChangeAspect="1"/>
          </p:cNvGraphicFramePr>
          <p:nvPr>
            <p:extLst>
              <p:ext uri="{D42A27DB-BD31-4B8C-83A1-F6EECF244321}">
                <p14:modId xmlns:p14="http://schemas.microsoft.com/office/powerpoint/2010/main" val="2647434927"/>
              </p:ext>
            </p:extLst>
          </p:nvPr>
        </p:nvGraphicFramePr>
        <p:xfrm>
          <a:off x="5019675" y="3419731"/>
          <a:ext cx="2152650" cy="620713"/>
        </p:xfrm>
        <a:graphic>
          <a:graphicData uri="http://schemas.openxmlformats.org/presentationml/2006/ole">
            <mc:AlternateContent xmlns:mc="http://schemas.openxmlformats.org/markup-compatibility/2006">
              <mc:Choice xmlns:v="urn:schemas-microsoft-com:vml" Requires="v">
                <p:oleObj name="Equation" r:id="rId15" imgW="1701720" imgH="482400" progId="Equation.DSMT4">
                  <p:embed/>
                </p:oleObj>
              </mc:Choice>
              <mc:Fallback>
                <p:oleObj name="Equation" r:id="rId15" imgW="1701720" imgH="482400" progId="Equation.DSMT4">
                  <p:embed/>
                  <p:pic>
                    <p:nvPicPr>
                      <p:cNvPr id="17" name="Object 16">
                        <a:extLst>
                          <a:ext uri="{FF2B5EF4-FFF2-40B4-BE49-F238E27FC236}">
                            <a16:creationId xmlns:a16="http://schemas.microsoft.com/office/drawing/2014/main" id="{2B44EE3D-01A0-4615-85E4-9A96F3DB2B43}"/>
                          </a:ext>
                        </a:extLst>
                      </p:cNvPr>
                      <p:cNvPicPr>
                        <a:picLocks noChangeAspect="1" noChangeArrowheads="1"/>
                      </p:cNvPicPr>
                      <p:nvPr/>
                    </p:nvPicPr>
                    <p:blipFill>
                      <a:blip r:embed="rId16"/>
                      <a:srcRect/>
                      <a:stretch>
                        <a:fillRect/>
                      </a:stretch>
                    </p:blipFill>
                    <p:spPr bwMode="auto">
                      <a:xfrm>
                        <a:off x="5019675" y="3419731"/>
                        <a:ext cx="2152650" cy="620713"/>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63537B33-4F80-41D4-9B69-FDB4569DBD06}"/>
              </a:ext>
            </a:extLst>
          </p:cNvPr>
          <p:cNvGraphicFramePr>
            <a:graphicFrameLocks noChangeAspect="1"/>
          </p:cNvGraphicFramePr>
          <p:nvPr>
            <p:extLst>
              <p:ext uri="{D42A27DB-BD31-4B8C-83A1-F6EECF244321}">
                <p14:modId xmlns:p14="http://schemas.microsoft.com/office/powerpoint/2010/main" val="906050565"/>
              </p:ext>
            </p:extLst>
          </p:nvPr>
        </p:nvGraphicFramePr>
        <p:xfrm>
          <a:off x="7758571" y="2423235"/>
          <a:ext cx="3924300" cy="573087"/>
        </p:xfrm>
        <a:graphic>
          <a:graphicData uri="http://schemas.openxmlformats.org/presentationml/2006/ole">
            <mc:AlternateContent xmlns:mc="http://schemas.openxmlformats.org/markup-compatibility/2006">
              <mc:Choice xmlns:v="urn:schemas-microsoft-com:vml" Requires="v">
                <p:oleObj name="Equation" r:id="rId17" imgW="3301920" imgH="482400" progId="Equation.DSMT4">
                  <p:embed/>
                </p:oleObj>
              </mc:Choice>
              <mc:Fallback>
                <p:oleObj name="Equation" r:id="rId17" imgW="3301920" imgH="482400" progId="Equation.DSMT4">
                  <p:embed/>
                  <p:pic>
                    <p:nvPicPr>
                      <p:cNvPr id="0" name="Object 13"/>
                      <p:cNvPicPr>
                        <a:picLocks noChangeAspect="1" noChangeArrowheads="1"/>
                      </p:cNvPicPr>
                      <p:nvPr/>
                    </p:nvPicPr>
                    <p:blipFill>
                      <a:blip r:embed="rId18"/>
                      <a:srcRect/>
                      <a:stretch>
                        <a:fillRect/>
                      </a:stretch>
                    </p:blipFill>
                    <p:spPr bwMode="auto">
                      <a:xfrm>
                        <a:off x="7758571" y="2423235"/>
                        <a:ext cx="3924300" cy="573087"/>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455B3695-861C-4438-AB89-69F8FF0EEBF0}"/>
              </a:ext>
            </a:extLst>
          </p:cNvPr>
          <p:cNvGraphicFramePr>
            <a:graphicFrameLocks noChangeAspect="1"/>
          </p:cNvGraphicFramePr>
          <p:nvPr>
            <p:extLst>
              <p:ext uri="{D42A27DB-BD31-4B8C-83A1-F6EECF244321}">
                <p14:modId xmlns:p14="http://schemas.microsoft.com/office/powerpoint/2010/main" val="2517813462"/>
              </p:ext>
            </p:extLst>
          </p:nvPr>
        </p:nvGraphicFramePr>
        <p:xfrm>
          <a:off x="7758571" y="3467357"/>
          <a:ext cx="4029075" cy="573087"/>
        </p:xfrm>
        <a:graphic>
          <a:graphicData uri="http://schemas.openxmlformats.org/presentationml/2006/ole">
            <mc:AlternateContent xmlns:mc="http://schemas.openxmlformats.org/markup-compatibility/2006">
              <mc:Choice xmlns:v="urn:schemas-microsoft-com:vml" Requires="v">
                <p:oleObj name="Equation" r:id="rId19" imgW="3390840" imgH="482400" progId="Equation.DSMT4">
                  <p:embed/>
                </p:oleObj>
              </mc:Choice>
              <mc:Fallback>
                <p:oleObj name="Equation" r:id="rId19" imgW="3390840" imgH="482400" progId="Equation.DSMT4">
                  <p:embed/>
                  <p:pic>
                    <p:nvPicPr>
                      <p:cNvPr id="16" name="Object 15">
                        <a:extLst>
                          <a:ext uri="{FF2B5EF4-FFF2-40B4-BE49-F238E27FC236}">
                            <a16:creationId xmlns:a16="http://schemas.microsoft.com/office/drawing/2014/main" id="{63537B33-4F80-41D4-9B69-FDB4569DBD06}"/>
                          </a:ext>
                        </a:extLst>
                      </p:cNvPr>
                      <p:cNvPicPr>
                        <a:picLocks noChangeAspect="1" noChangeArrowheads="1"/>
                      </p:cNvPicPr>
                      <p:nvPr/>
                    </p:nvPicPr>
                    <p:blipFill>
                      <a:blip r:embed="rId20"/>
                      <a:srcRect/>
                      <a:stretch>
                        <a:fillRect/>
                      </a:stretch>
                    </p:blipFill>
                    <p:spPr bwMode="auto">
                      <a:xfrm>
                        <a:off x="7758571" y="3467357"/>
                        <a:ext cx="4029075" cy="573087"/>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A99EDC07-B7AB-4C69-AE22-0EFC862DA09B}"/>
              </a:ext>
            </a:extLst>
          </p:cNvPr>
          <p:cNvSpPr txBox="1"/>
          <p:nvPr/>
        </p:nvSpPr>
        <p:spPr>
          <a:xfrm>
            <a:off x="173786" y="4538074"/>
            <a:ext cx="2286610" cy="307777"/>
          </a:xfrm>
          <a:prstGeom prst="rect">
            <a:avLst/>
          </a:prstGeom>
          <a:noFill/>
        </p:spPr>
        <p:txBody>
          <a:bodyPr wrap="square" rtlCol="0">
            <a:spAutoFit/>
          </a:bodyPr>
          <a:lstStyle/>
          <a:p>
            <a:r>
              <a:rPr lang="en-US" sz="1400"/>
              <a:t>And the spectral function:</a:t>
            </a:r>
            <a:endParaRPr lang="en-US"/>
          </a:p>
        </p:txBody>
      </p:sp>
      <p:sp>
        <p:nvSpPr>
          <p:cNvPr id="20" name="TextBox 19">
            <a:extLst>
              <a:ext uri="{FF2B5EF4-FFF2-40B4-BE49-F238E27FC236}">
                <a16:creationId xmlns:a16="http://schemas.microsoft.com/office/drawing/2014/main" id="{4A79D7E5-5D91-4627-8F7E-D441FE060F28}"/>
              </a:ext>
            </a:extLst>
          </p:cNvPr>
          <p:cNvSpPr txBox="1"/>
          <p:nvPr/>
        </p:nvSpPr>
        <p:spPr>
          <a:xfrm>
            <a:off x="145505" y="5268476"/>
            <a:ext cx="3172730" cy="1169551"/>
          </a:xfrm>
          <a:prstGeom prst="rect">
            <a:avLst/>
          </a:prstGeom>
          <a:noFill/>
        </p:spPr>
        <p:txBody>
          <a:bodyPr wrap="square" rtlCol="0">
            <a:spAutoFit/>
          </a:bodyPr>
          <a:lstStyle/>
          <a:p>
            <a:r>
              <a:rPr lang="en-US" sz="1400"/>
              <a:t>If we specialize to fermion GS</a:t>
            </a:r>
            <a:r>
              <a:rPr lang="en-US" sz="1400" baseline="-25000"/>
              <a:t>0</a:t>
            </a:r>
            <a:r>
              <a:rPr lang="en-US" sz="1400"/>
              <a:t> = |F&gt;, then n</a:t>
            </a:r>
            <a:r>
              <a:rPr lang="en-US" sz="1400" baseline="-25000"/>
              <a:t>j</a:t>
            </a:r>
            <a:r>
              <a:rPr lang="en-US" sz="1400"/>
              <a:t> will be 1 for energies less than fermi energy, and 0 for greater.  The causal/anti-causal GF’s will simplify to, for instance,</a:t>
            </a:r>
            <a:endParaRPr lang="en-US"/>
          </a:p>
        </p:txBody>
      </p:sp>
    </p:spTree>
    <p:extLst>
      <p:ext uri="{BB962C8B-B14F-4D97-AF65-F5344CB8AC3E}">
        <p14:creationId xmlns:p14="http://schemas.microsoft.com/office/powerpoint/2010/main" val="34354818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792115" y="47435"/>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07792" y="573245"/>
            <a:ext cx="11883103" cy="523220"/>
          </a:xfrm>
          <a:prstGeom prst="rect">
            <a:avLst/>
          </a:prstGeom>
        </p:spPr>
        <p:txBody>
          <a:bodyPr wrap="square">
            <a:spAutoFit/>
          </a:bodyPr>
          <a:lstStyle/>
          <a:p>
            <a:r>
              <a:rPr lang="en-US" sz="1400"/>
              <a:t>Now let’s consider the interacting, and general time-dependent case.  Note V</a:t>
            </a:r>
            <a:r>
              <a:rPr lang="en-US" sz="1400" baseline="-25000"/>
              <a:t>2</a:t>
            </a:r>
            <a:r>
              <a:rPr lang="en-US" sz="1400"/>
              <a:t> could be time-dependent but isn’t usually.  Collectively we’ll refer to V</a:t>
            </a:r>
            <a:r>
              <a:rPr lang="en-US" sz="1400" baseline="-25000"/>
              <a:t>1</a:t>
            </a:r>
            <a:r>
              <a:rPr lang="en-US" sz="1400"/>
              <a:t>(t) + V</a:t>
            </a:r>
            <a:r>
              <a:rPr lang="en-US" sz="1400" baseline="-25000"/>
              <a:t>2</a:t>
            </a:r>
            <a:r>
              <a:rPr lang="en-US" sz="1400"/>
              <a:t>(t) as V(t).  We can develop a self-consistent formulation for the expansion of G</a:t>
            </a:r>
            <a:r>
              <a:rPr lang="en-US" sz="1400" baseline="30000"/>
              <a:t>++</a:t>
            </a:r>
            <a:r>
              <a:rPr lang="en-US" sz="1400"/>
              <a:t>, G</a:t>
            </a:r>
            <a:r>
              <a:rPr lang="en-US" sz="1400" baseline="30000"/>
              <a:t>--</a:t>
            </a:r>
            <a:r>
              <a:rPr lang="en-US" sz="1400"/>
              <a:t>, G</a:t>
            </a:r>
            <a:r>
              <a:rPr lang="en-US" sz="1400" baseline="30000"/>
              <a:t>+-</a:t>
            </a:r>
            <a:r>
              <a:rPr lang="en-US" sz="1400"/>
              <a:t>, G</a:t>
            </a:r>
            <a:r>
              <a:rPr lang="en-US" sz="1400" baseline="30000"/>
              <a:t>-+</a:t>
            </a:r>
            <a:r>
              <a:rPr lang="en-US" sz="1400"/>
              <a:t>.  </a:t>
            </a:r>
          </a:p>
        </p:txBody>
      </p:sp>
      <p:graphicFrame>
        <p:nvGraphicFramePr>
          <p:cNvPr id="22" name="Object 21">
            <a:extLst>
              <a:ext uri="{FF2B5EF4-FFF2-40B4-BE49-F238E27FC236}">
                <a16:creationId xmlns:a16="http://schemas.microsoft.com/office/drawing/2014/main" id="{20D748F2-1156-40C1-B968-5BD0622068F3}"/>
              </a:ext>
            </a:extLst>
          </p:cNvPr>
          <p:cNvGraphicFramePr>
            <a:graphicFrameLocks noChangeAspect="1"/>
          </p:cNvGraphicFramePr>
          <p:nvPr>
            <p:extLst>
              <p:ext uri="{D42A27DB-BD31-4B8C-83A1-F6EECF244321}">
                <p14:modId xmlns:p14="http://schemas.microsoft.com/office/powerpoint/2010/main" val="3226886827"/>
              </p:ext>
            </p:extLst>
          </p:nvPr>
        </p:nvGraphicFramePr>
        <p:xfrm>
          <a:off x="198795" y="1234681"/>
          <a:ext cx="4044230" cy="1078644"/>
        </p:xfrm>
        <a:graphic>
          <a:graphicData uri="http://schemas.openxmlformats.org/presentationml/2006/ole">
            <mc:AlternateContent xmlns:mc="http://schemas.openxmlformats.org/markup-compatibility/2006">
              <mc:Choice xmlns:v="urn:schemas-microsoft-com:vml" Requires="v">
                <p:oleObj name="Equation" r:id="rId3" imgW="3987720" imgH="1066680" progId="Equation.DSMT4">
                  <p:embed/>
                </p:oleObj>
              </mc:Choice>
              <mc:Fallback>
                <p:oleObj name="Equation" r:id="rId3" imgW="3987720" imgH="1066680" progId="Equation.DSMT4">
                  <p:embed/>
                  <p:pic>
                    <p:nvPicPr>
                      <p:cNvPr id="5" name="Object 4">
                        <a:extLst>
                          <a:ext uri="{FF2B5EF4-FFF2-40B4-BE49-F238E27FC236}">
                            <a16:creationId xmlns:a16="http://schemas.microsoft.com/office/drawing/2014/main" id="{375D744E-998D-4F80-B1FE-29D25E06188A}"/>
                          </a:ext>
                        </a:extLst>
                      </p:cNvPr>
                      <p:cNvPicPr>
                        <a:picLocks noChangeAspect="1" noChangeArrowheads="1"/>
                      </p:cNvPicPr>
                      <p:nvPr/>
                    </p:nvPicPr>
                    <p:blipFill>
                      <a:blip r:embed="rId4"/>
                      <a:srcRect/>
                      <a:stretch>
                        <a:fillRect/>
                      </a:stretch>
                    </p:blipFill>
                    <p:spPr bwMode="auto">
                      <a:xfrm>
                        <a:off x="198795" y="1234681"/>
                        <a:ext cx="4044230" cy="1078644"/>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1A34BE22-0257-45F6-822F-A9CF63A01BC2}"/>
              </a:ext>
            </a:extLst>
          </p:cNvPr>
          <p:cNvGraphicFramePr>
            <a:graphicFrameLocks noChangeAspect="1"/>
          </p:cNvGraphicFramePr>
          <p:nvPr>
            <p:extLst>
              <p:ext uri="{D42A27DB-BD31-4B8C-83A1-F6EECF244321}">
                <p14:modId xmlns:p14="http://schemas.microsoft.com/office/powerpoint/2010/main" val="1274212461"/>
              </p:ext>
            </p:extLst>
          </p:nvPr>
        </p:nvGraphicFramePr>
        <p:xfrm>
          <a:off x="4613541" y="1277061"/>
          <a:ext cx="3086100" cy="1012825"/>
        </p:xfrm>
        <a:graphic>
          <a:graphicData uri="http://schemas.openxmlformats.org/presentationml/2006/ole">
            <mc:AlternateContent xmlns:mc="http://schemas.openxmlformats.org/markup-compatibility/2006">
              <mc:Choice xmlns:v="urn:schemas-microsoft-com:vml" Requires="v">
                <p:oleObj name="Bitmap Image" r:id="rId5" imgW="2933333" imgH="1523810" progId="Paint.Picture">
                  <p:embed/>
                </p:oleObj>
              </mc:Choice>
              <mc:Fallback>
                <p:oleObj name="Bitmap Image" r:id="rId5" imgW="2933333" imgH="1523810" progId="Paint.Picture">
                  <p:embed/>
                  <p:pic>
                    <p:nvPicPr>
                      <p:cNvPr id="9" name="Object 8">
                        <a:extLst>
                          <a:ext uri="{FF2B5EF4-FFF2-40B4-BE49-F238E27FC236}">
                            <a16:creationId xmlns:a16="http://schemas.microsoft.com/office/drawing/2014/main" id="{E0137C54-7553-46C0-8986-6569578CE1C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18124" r="-5194" b="15627"/>
                      <a:stretch>
                        <a:fillRect/>
                      </a:stretch>
                    </p:blipFill>
                    <p:spPr bwMode="auto">
                      <a:xfrm>
                        <a:off x="4613541" y="1277061"/>
                        <a:ext cx="30861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 name="Object 32">
            <a:extLst>
              <a:ext uri="{FF2B5EF4-FFF2-40B4-BE49-F238E27FC236}">
                <a16:creationId xmlns:a16="http://schemas.microsoft.com/office/drawing/2014/main" id="{C3A249F6-45AB-4168-BC81-9E4DCDC99717}"/>
              </a:ext>
            </a:extLst>
          </p:cNvPr>
          <p:cNvGraphicFramePr>
            <a:graphicFrameLocks noChangeAspect="1"/>
          </p:cNvGraphicFramePr>
          <p:nvPr>
            <p:extLst>
              <p:ext uri="{D42A27DB-BD31-4B8C-83A1-F6EECF244321}">
                <p14:modId xmlns:p14="http://schemas.microsoft.com/office/powerpoint/2010/main" val="1578055163"/>
              </p:ext>
            </p:extLst>
          </p:nvPr>
        </p:nvGraphicFramePr>
        <p:xfrm>
          <a:off x="4572089" y="2439205"/>
          <a:ext cx="3086100" cy="1036638"/>
        </p:xfrm>
        <a:graphic>
          <a:graphicData uri="http://schemas.openxmlformats.org/presentationml/2006/ole">
            <mc:AlternateContent xmlns:mc="http://schemas.openxmlformats.org/markup-compatibility/2006">
              <mc:Choice xmlns:v="urn:schemas-microsoft-com:vml" Requires="v">
                <p:oleObj name="Bitmap Image" r:id="rId7" imgW="2933333" imgH="1523810" progId="Paint.Picture">
                  <p:embed/>
                </p:oleObj>
              </mc:Choice>
              <mc:Fallback>
                <p:oleObj name="Bitmap Image" r:id="rId7" imgW="2933333" imgH="1523810" progId="Paint.Picture">
                  <p:embed/>
                  <p:pic>
                    <p:nvPicPr>
                      <p:cNvPr id="19" name="Object 18">
                        <a:extLst>
                          <a:ext uri="{FF2B5EF4-FFF2-40B4-BE49-F238E27FC236}">
                            <a16:creationId xmlns:a16="http://schemas.microsoft.com/office/drawing/2014/main" id="{98C66E53-8310-40F5-856D-14C293052BC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19374" r="-5193" b="12502"/>
                      <a:stretch>
                        <a:fillRect/>
                      </a:stretch>
                    </p:blipFill>
                    <p:spPr bwMode="auto">
                      <a:xfrm>
                        <a:off x="4572089" y="2439205"/>
                        <a:ext cx="3086100" cy="1036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33">
            <a:extLst>
              <a:ext uri="{FF2B5EF4-FFF2-40B4-BE49-F238E27FC236}">
                <a16:creationId xmlns:a16="http://schemas.microsoft.com/office/drawing/2014/main" id="{38107C2A-0F2B-4689-B110-2B786854C65E}"/>
              </a:ext>
            </a:extLst>
          </p:cNvPr>
          <p:cNvGraphicFramePr>
            <a:graphicFrameLocks noChangeAspect="1"/>
          </p:cNvGraphicFramePr>
          <p:nvPr>
            <p:extLst>
              <p:ext uri="{D42A27DB-BD31-4B8C-83A1-F6EECF244321}">
                <p14:modId xmlns:p14="http://schemas.microsoft.com/office/powerpoint/2010/main" val="1602092649"/>
              </p:ext>
            </p:extLst>
          </p:nvPr>
        </p:nvGraphicFramePr>
        <p:xfrm>
          <a:off x="198247" y="3544674"/>
          <a:ext cx="4179448" cy="800017"/>
        </p:xfrm>
        <a:graphic>
          <a:graphicData uri="http://schemas.openxmlformats.org/presentationml/2006/ole">
            <mc:AlternateContent xmlns:mc="http://schemas.openxmlformats.org/markup-compatibility/2006">
              <mc:Choice xmlns:v="urn:schemas-microsoft-com:vml" Requires="v">
                <p:oleObj name="Equation" r:id="rId9" imgW="3936960" imgH="761760" progId="Equation.DSMT4">
                  <p:embed/>
                </p:oleObj>
              </mc:Choice>
              <mc:Fallback>
                <p:oleObj name="Equation" r:id="rId9" imgW="3936960" imgH="761760" progId="Equation.DSMT4">
                  <p:embed/>
                  <p:pic>
                    <p:nvPicPr>
                      <p:cNvPr id="21" name="Object 20">
                        <a:extLst>
                          <a:ext uri="{FF2B5EF4-FFF2-40B4-BE49-F238E27FC236}">
                            <a16:creationId xmlns:a16="http://schemas.microsoft.com/office/drawing/2014/main" id="{539FD373-CF01-4BD2-94DB-F12E3F538FAD}"/>
                          </a:ext>
                        </a:extLst>
                      </p:cNvPr>
                      <p:cNvPicPr>
                        <a:picLocks noChangeAspect="1" noChangeArrowheads="1"/>
                      </p:cNvPicPr>
                      <p:nvPr/>
                    </p:nvPicPr>
                    <p:blipFill>
                      <a:blip r:embed="rId10"/>
                      <a:srcRect/>
                      <a:stretch>
                        <a:fillRect/>
                      </a:stretch>
                    </p:blipFill>
                    <p:spPr bwMode="auto">
                      <a:xfrm>
                        <a:off x="198247" y="3544674"/>
                        <a:ext cx="4179448" cy="800017"/>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11965289-048A-46E8-A751-C7EBCBB8AE0D}"/>
              </a:ext>
            </a:extLst>
          </p:cNvPr>
          <p:cNvGraphicFramePr>
            <a:graphicFrameLocks noChangeAspect="1"/>
          </p:cNvGraphicFramePr>
          <p:nvPr>
            <p:extLst>
              <p:ext uri="{D42A27DB-BD31-4B8C-83A1-F6EECF244321}">
                <p14:modId xmlns:p14="http://schemas.microsoft.com/office/powerpoint/2010/main" val="3155133415"/>
              </p:ext>
            </p:extLst>
          </p:nvPr>
        </p:nvGraphicFramePr>
        <p:xfrm>
          <a:off x="4623009" y="3476328"/>
          <a:ext cx="2971800" cy="868363"/>
        </p:xfrm>
        <a:graphic>
          <a:graphicData uri="http://schemas.openxmlformats.org/presentationml/2006/ole">
            <mc:AlternateContent xmlns:mc="http://schemas.openxmlformats.org/markup-compatibility/2006">
              <mc:Choice xmlns:v="urn:schemas-microsoft-com:vml" Requires="v">
                <p:oleObj name="Bitmap Image" r:id="rId11" imgW="2933333" imgH="1523810" progId="Paint.Picture">
                  <p:embed/>
                </p:oleObj>
              </mc:Choice>
              <mc:Fallback>
                <p:oleObj name="Bitmap Image" r:id="rId11" imgW="2933333" imgH="1523810" progId="Paint.Picture">
                  <p:embed/>
                  <p:pic>
                    <p:nvPicPr>
                      <p:cNvPr id="23" name="Object 22">
                        <a:extLst>
                          <a:ext uri="{FF2B5EF4-FFF2-40B4-BE49-F238E27FC236}">
                            <a16:creationId xmlns:a16="http://schemas.microsoft.com/office/drawing/2014/main" id="{B8628F55-8687-4AD4-B051-A42C927479E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t="22499" r="-1299" b="20628"/>
                      <a:stretch>
                        <a:fillRect/>
                      </a:stretch>
                    </p:blipFill>
                    <p:spPr bwMode="auto">
                      <a:xfrm>
                        <a:off x="4623009" y="3476328"/>
                        <a:ext cx="2971800"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 name="Object 35">
            <a:extLst>
              <a:ext uri="{FF2B5EF4-FFF2-40B4-BE49-F238E27FC236}">
                <a16:creationId xmlns:a16="http://schemas.microsoft.com/office/drawing/2014/main" id="{98807CB9-FEC7-47AB-854D-70949F6E5E80}"/>
              </a:ext>
            </a:extLst>
          </p:cNvPr>
          <p:cNvGraphicFramePr>
            <a:graphicFrameLocks noChangeAspect="1"/>
          </p:cNvGraphicFramePr>
          <p:nvPr>
            <p:extLst>
              <p:ext uri="{D42A27DB-BD31-4B8C-83A1-F6EECF244321}">
                <p14:modId xmlns:p14="http://schemas.microsoft.com/office/powerpoint/2010/main" val="3118735977"/>
              </p:ext>
            </p:extLst>
          </p:nvPr>
        </p:nvGraphicFramePr>
        <p:xfrm>
          <a:off x="198247" y="4591031"/>
          <a:ext cx="3086100" cy="585118"/>
        </p:xfrm>
        <a:graphic>
          <a:graphicData uri="http://schemas.openxmlformats.org/presentationml/2006/ole">
            <mc:AlternateContent xmlns:mc="http://schemas.openxmlformats.org/markup-compatibility/2006">
              <mc:Choice xmlns:v="urn:schemas-microsoft-com:vml" Requires="v">
                <p:oleObj name="Equation" r:id="rId13" imgW="2781000" imgH="533160" progId="Equation.DSMT4">
                  <p:embed/>
                </p:oleObj>
              </mc:Choice>
              <mc:Fallback>
                <p:oleObj name="Equation" r:id="rId13" imgW="2781000" imgH="533160" progId="Equation.DSMT4">
                  <p:embed/>
                  <p:pic>
                    <p:nvPicPr>
                      <p:cNvPr id="24" name="Object 23">
                        <a:extLst>
                          <a:ext uri="{FF2B5EF4-FFF2-40B4-BE49-F238E27FC236}">
                            <a16:creationId xmlns:a16="http://schemas.microsoft.com/office/drawing/2014/main" id="{94DB2B5F-B5C0-42B6-86B1-F8FCD34A0042}"/>
                          </a:ext>
                        </a:extLst>
                      </p:cNvPr>
                      <p:cNvPicPr>
                        <a:picLocks noChangeAspect="1" noChangeArrowheads="1"/>
                      </p:cNvPicPr>
                      <p:nvPr/>
                    </p:nvPicPr>
                    <p:blipFill>
                      <a:blip r:embed="rId14"/>
                      <a:srcRect/>
                      <a:stretch>
                        <a:fillRect/>
                      </a:stretch>
                    </p:blipFill>
                    <p:spPr bwMode="auto">
                      <a:xfrm>
                        <a:off x="198247" y="4591031"/>
                        <a:ext cx="3086100" cy="585118"/>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1B94AE4B-0F98-4AFF-834F-91759284DEDF}"/>
              </a:ext>
            </a:extLst>
          </p:cNvPr>
          <p:cNvGraphicFramePr>
            <a:graphicFrameLocks noChangeAspect="1"/>
          </p:cNvGraphicFramePr>
          <p:nvPr>
            <p:extLst>
              <p:ext uri="{D42A27DB-BD31-4B8C-83A1-F6EECF244321}">
                <p14:modId xmlns:p14="http://schemas.microsoft.com/office/powerpoint/2010/main" val="597152580"/>
              </p:ext>
            </p:extLst>
          </p:nvPr>
        </p:nvGraphicFramePr>
        <p:xfrm>
          <a:off x="4603553" y="4415000"/>
          <a:ext cx="3086100" cy="914400"/>
        </p:xfrm>
        <a:graphic>
          <a:graphicData uri="http://schemas.openxmlformats.org/presentationml/2006/ole">
            <mc:AlternateContent xmlns:mc="http://schemas.openxmlformats.org/markup-compatibility/2006">
              <mc:Choice xmlns:v="urn:schemas-microsoft-com:vml" Requires="v">
                <p:oleObj name="Bitmap Image" r:id="rId15" imgW="2933333" imgH="1523810" progId="Paint.Picture">
                  <p:embed/>
                </p:oleObj>
              </mc:Choice>
              <mc:Fallback>
                <p:oleObj name="Bitmap Image" r:id="rId15" imgW="2933333" imgH="1523810" progId="Paint.Picture">
                  <p:embed/>
                  <p:pic>
                    <p:nvPicPr>
                      <p:cNvPr id="26" name="Object 25">
                        <a:extLst>
                          <a:ext uri="{FF2B5EF4-FFF2-40B4-BE49-F238E27FC236}">
                            <a16:creationId xmlns:a16="http://schemas.microsoft.com/office/drawing/2014/main" id="{ADFE1D44-A31A-465E-A233-D6422E7883D0}"/>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t="21249" r="-5196" b="18752"/>
                      <a:stretch>
                        <a:fillRect/>
                      </a:stretch>
                    </p:blipFill>
                    <p:spPr bwMode="auto">
                      <a:xfrm>
                        <a:off x="4603553" y="4415000"/>
                        <a:ext cx="30861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 name="Object 37">
            <a:extLst>
              <a:ext uri="{FF2B5EF4-FFF2-40B4-BE49-F238E27FC236}">
                <a16:creationId xmlns:a16="http://schemas.microsoft.com/office/drawing/2014/main" id="{BD2B4EC6-AEB3-4CEB-B3D9-DC043C35540A}"/>
              </a:ext>
            </a:extLst>
          </p:cNvPr>
          <p:cNvGraphicFramePr>
            <a:graphicFrameLocks noChangeAspect="1"/>
          </p:cNvGraphicFramePr>
          <p:nvPr>
            <p:extLst>
              <p:ext uri="{D42A27DB-BD31-4B8C-83A1-F6EECF244321}">
                <p14:modId xmlns:p14="http://schemas.microsoft.com/office/powerpoint/2010/main" val="2218966240"/>
              </p:ext>
            </p:extLst>
          </p:nvPr>
        </p:nvGraphicFramePr>
        <p:xfrm>
          <a:off x="8658914" y="2532476"/>
          <a:ext cx="2079625" cy="541338"/>
        </p:xfrm>
        <a:graphic>
          <a:graphicData uri="http://schemas.openxmlformats.org/presentationml/2006/ole">
            <mc:AlternateContent xmlns:mc="http://schemas.openxmlformats.org/markup-compatibility/2006">
              <mc:Choice xmlns:v="urn:schemas-microsoft-com:vml" Requires="v">
                <p:oleObj name="Equation" r:id="rId17" imgW="1752480" imgH="457200" progId="Equation.DSMT4">
                  <p:embed/>
                </p:oleObj>
              </mc:Choice>
              <mc:Fallback>
                <p:oleObj name="Equation" r:id="rId17" imgW="1752480" imgH="457200" progId="Equation.DSMT4">
                  <p:embed/>
                  <p:pic>
                    <p:nvPicPr>
                      <p:cNvPr id="27" name="Object 26">
                        <a:extLst>
                          <a:ext uri="{FF2B5EF4-FFF2-40B4-BE49-F238E27FC236}">
                            <a16:creationId xmlns:a16="http://schemas.microsoft.com/office/drawing/2014/main" id="{DD8B7C50-DC98-4AF4-89B1-D6D620FCFD5F}"/>
                          </a:ext>
                        </a:extLst>
                      </p:cNvPr>
                      <p:cNvPicPr/>
                      <p:nvPr/>
                    </p:nvPicPr>
                    <p:blipFill>
                      <a:blip r:embed="rId18"/>
                      <a:stretch>
                        <a:fillRect/>
                      </a:stretch>
                    </p:blipFill>
                    <p:spPr>
                      <a:xfrm>
                        <a:off x="8658914" y="2532476"/>
                        <a:ext cx="2079625" cy="54133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39" name="Ink 38">
                <a:extLst>
                  <a:ext uri="{FF2B5EF4-FFF2-40B4-BE49-F238E27FC236}">
                    <a16:creationId xmlns:a16="http://schemas.microsoft.com/office/drawing/2014/main" id="{CDE5E34B-FBC0-41DE-A56A-13A39ECC667D}"/>
                  </a:ext>
                </a:extLst>
              </p14:cNvPr>
              <p14:cNvContentPartPr/>
              <p14:nvPr/>
            </p14:nvContentPartPr>
            <p14:xfrm>
              <a:off x="7658189" y="1562143"/>
              <a:ext cx="490320" cy="3531960"/>
            </p14:xfrm>
          </p:contentPart>
        </mc:Choice>
        <mc:Fallback xmlns="">
          <p:pic>
            <p:nvPicPr>
              <p:cNvPr id="39" name="Ink 38">
                <a:extLst>
                  <a:ext uri="{FF2B5EF4-FFF2-40B4-BE49-F238E27FC236}">
                    <a16:creationId xmlns:a16="http://schemas.microsoft.com/office/drawing/2014/main" id="{CDE5E34B-FBC0-41DE-A56A-13A39ECC667D}"/>
                  </a:ext>
                </a:extLst>
              </p:cNvPr>
              <p:cNvPicPr/>
              <p:nvPr/>
            </p:nvPicPr>
            <p:blipFill>
              <a:blip r:embed="rId23"/>
              <a:stretch>
                <a:fillRect/>
              </a:stretch>
            </p:blipFill>
            <p:spPr>
              <a:xfrm>
                <a:off x="7649189" y="1553144"/>
                <a:ext cx="507960" cy="3549598"/>
              </a:xfrm>
              <a:prstGeom prst="rect">
                <a:avLst/>
              </a:prstGeom>
            </p:spPr>
          </p:pic>
        </mc:Fallback>
      </mc:AlternateContent>
      <p:sp>
        <p:nvSpPr>
          <p:cNvPr id="42" name="TextBox 41">
            <a:extLst>
              <a:ext uri="{FF2B5EF4-FFF2-40B4-BE49-F238E27FC236}">
                <a16:creationId xmlns:a16="http://schemas.microsoft.com/office/drawing/2014/main" id="{C0AF207E-98A8-42E8-9F48-8D87E482352C}"/>
              </a:ext>
            </a:extLst>
          </p:cNvPr>
          <p:cNvSpPr txBox="1"/>
          <p:nvPr/>
        </p:nvSpPr>
        <p:spPr>
          <a:xfrm>
            <a:off x="198247" y="5742887"/>
            <a:ext cx="3389028" cy="738664"/>
          </a:xfrm>
          <a:prstGeom prst="rect">
            <a:avLst/>
          </a:prstGeom>
          <a:noFill/>
        </p:spPr>
        <p:txBody>
          <a:bodyPr wrap="square" rtlCol="0">
            <a:spAutoFit/>
          </a:bodyPr>
          <a:lstStyle/>
          <a:p>
            <a:r>
              <a:rPr lang="en-US" sz="1400"/>
              <a:t>So for any of these guys, expand S in power series, and </a:t>
            </a:r>
            <a:r>
              <a:rPr lang="en-US" sz="1400">
                <a:sym typeface="Wingdings" panose="05000000000000000000" pitchFamily="2" charset="2"/>
              </a:rPr>
              <a:t>sum over all contractions.  And a contraction will give us:</a:t>
            </a:r>
            <a:endParaRPr lang="en-US" sz="1400"/>
          </a:p>
        </p:txBody>
      </p:sp>
      <p:sp>
        <p:nvSpPr>
          <p:cNvPr id="43" name="Rectangle 42">
            <a:extLst>
              <a:ext uri="{FF2B5EF4-FFF2-40B4-BE49-F238E27FC236}">
                <a16:creationId xmlns:a16="http://schemas.microsoft.com/office/drawing/2014/main" id="{BE0B0AA1-C106-4F3C-A0EA-564B6652FC17}"/>
              </a:ext>
            </a:extLst>
          </p:cNvPr>
          <p:cNvSpPr/>
          <p:nvPr/>
        </p:nvSpPr>
        <p:spPr>
          <a:xfrm>
            <a:off x="8573606" y="3203598"/>
            <a:ext cx="3028314" cy="738664"/>
          </a:xfrm>
          <a:prstGeom prst="rect">
            <a:avLst/>
          </a:prstGeom>
        </p:spPr>
        <p:txBody>
          <a:bodyPr wrap="square">
            <a:spAutoFit/>
          </a:bodyPr>
          <a:lstStyle/>
          <a:p>
            <a:r>
              <a:rPr lang="en-US" sz="1400"/>
              <a:t>V is in interaction picture here.  Integration along the contour involves going from t</a:t>
            </a:r>
            <a:r>
              <a:rPr lang="en-US" sz="1400" baseline="-25000"/>
              <a:t>0</a:t>
            </a:r>
            <a:r>
              <a:rPr lang="en-US" sz="1400"/>
              <a:t> </a:t>
            </a:r>
            <a:r>
              <a:rPr lang="en-US" sz="1400">
                <a:sym typeface="Wingdings" panose="05000000000000000000" pitchFamily="2" charset="2"/>
              </a:rPr>
              <a:t> </a:t>
            </a:r>
            <a:r>
              <a:rPr lang="el-GR" sz="1400">
                <a:sym typeface="Wingdings" panose="05000000000000000000" pitchFamily="2" charset="2"/>
              </a:rPr>
              <a:t>τ</a:t>
            </a:r>
            <a:r>
              <a:rPr lang="en-US" sz="1400">
                <a:sym typeface="Wingdings" panose="05000000000000000000" pitchFamily="2" charset="2"/>
              </a:rPr>
              <a:t> and </a:t>
            </a:r>
            <a:r>
              <a:rPr lang="el-GR" sz="1400">
                <a:sym typeface="Wingdings" panose="05000000000000000000" pitchFamily="2" charset="2"/>
              </a:rPr>
              <a:t>τ</a:t>
            </a:r>
            <a:r>
              <a:rPr lang="en-US" sz="1400">
                <a:sym typeface="Wingdings" panose="05000000000000000000" pitchFamily="2" charset="2"/>
              </a:rPr>
              <a:t>  t</a:t>
            </a:r>
            <a:r>
              <a:rPr lang="en-US" sz="1400" baseline="-25000">
                <a:sym typeface="Wingdings" panose="05000000000000000000" pitchFamily="2" charset="2"/>
              </a:rPr>
              <a:t>0</a:t>
            </a:r>
            <a:r>
              <a:rPr lang="en-US" sz="1400">
                <a:sym typeface="Wingdings" panose="05000000000000000000" pitchFamily="2" charset="2"/>
              </a:rPr>
              <a:t>.  </a:t>
            </a:r>
            <a:endParaRPr lang="en-US" sz="1400"/>
          </a:p>
        </p:txBody>
      </p:sp>
      <p:graphicFrame>
        <p:nvGraphicFramePr>
          <p:cNvPr id="6" name="Object 5">
            <a:extLst>
              <a:ext uri="{FF2B5EF4-FFF2-40B4-BE49-F238E27FC236}">
                <a16:creationId xmlns:a16="http://schemas.microsoft.com/office/drawing/2014/main" id="{356962FE-52E6-4A23-A33C-D5DDB7136ED0}"/>
              </a:ext>
            </a:extLst>
          </p:cNvPr>
          <p:cNvGraphicFramePr>
            <a:graphicFrameLocks noChangeAspect="1"/>
          </p:cNvGraphicFramePr>
          <p:nvPr>
            <p:extLst>
              <p:ext uri="{D42A27DB-BD31-4B8C-83A1-F6EECF244321}">
                <p14:modId xmlns:p14="http://schemas.microsoft.com/office/powerpoint/2010/main" val="1637786707"/>
              </p:ext>
            </p:extLst>
          </p:nvPr>
        </p:nvGraphicFramePr>
        <p:xfrm>
          <a:off x="3587275" y="5331990"/>
          <a:ext cx="8284388" cy="1416691"/>
        </p:xfrm>
        <a:graphic>
          <a:graphicData uri="http://schemas.openxmlformats.org/presentationml/2006/ole">
            <mc:AlternateContent xmlns:mc="http://schemas.openxmlformats.org/markup-compatibility/2006">
              <mc:Choice xmlns:v="urn:schemas-microsoft-com:vml" Requires="v">
                <p:oleObj name="Equation" r:id="rId24" imgW="6959600" imgH="1193800" progId="Equation.DSMT4">
                  <p:embed/>
                </p:oleObj>
              </mc:Choice>
              <mc:Fallback>
                <p:oleObj name="Equation" r:id="rId24" imgW="6959600" imgH="1193800" progId="Equation.DSMT4">
                  <p:embed/>
                  <p:pic>
                    <p:nvPicPr>
                      <p:cNvPr id="0" name="Object 277"/>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587275" y="5331990"/>
                        <a:ext cx="8284388" cy="1416691"/>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085914BF-7042-7894-D3CB-FA1102F4A7CB}"/>
              </a:ext>
            </a:extLst>
          </p:cNvPr>
          <p:cNvGraphicFramePr>
            <a:graphicFrameLocks noChangeAspect="1"/>
          </p:cNvGraphicFramePr>
          <p:nvPr>
            <p:extLst>
              <p:ext uri="{D42A27DB-BD31-4B8C-83A1-F6EECF244321}">
                <p14:modId xmlns:p14="http://schemas.microsoft.com/office/powerpoint/2010/main" val="113351287"/>
              </p:ext>
            </p:extLst>
          </p:nvPr>
        </p:nvGraphicFramePr>
        <p:xfrm>
          <a:off x="161281" y="2477602"/>
          <a:ext cx="4329440" cy="870031"/>
        </p:xfrm>
        <a:graphic>
          <a:graphicData uri="http://schemas.openxmlformats.org/presentationml/2006/ole">
            <mc:AlternateContent xmlns:mc="http://schemas.openxmlformats.org/markup-compatibility/2006">
              <mc:Choice xmlns:v="urn:schemas-microsoft-com:vml" Requires="v">
                <p:oleObj name="Equation" r:id="rId26" imgW="4977177" imgH="1000795" progId="Equation.DSMT4">
                  <p:embed/>
                </p:oleObj>
              </mc:Choice>
              <mc:Fallback>
                <p:oleObj name="Equation" r:id="rId26" imgW="4977177" imgH="1000795" progId="Equation.DSMT4">
                  <p:embed/>
                  <p:pic>
                    <p:nvPicPr>
                      <p:cNvPr id="0" name=""/>
                      <p:cNvPicPr/>
                      <p:nvPr/>
                    </p:nvPicPr>
                    <p:blipFill>
                      <a:blip r:embed="rId27"/>
                      <a:stretch>
                        <a:fillRect/>
                      </a:stretch>
                    </p:blipFill>
                    <p:spPr>
                      <a:xfrm>
                        <a:off x="161281" y="2477602"/>
                        <a:ext cx="4329440" cy="870031"/>
                      </a:xfrm>
                      <a:prstGeom prst="rect">
                        <a:avLst/>
                      </a:prstGeom>
                    </p:spPr>
                  </p:pic>
                </p:oleObj>
              </mc:Fallback>
            </mc:AlternateContent>
          </a:graphicData>
        </a:graphic>
      </p:graphicFrame>
    </p:spTree>
    <p:extLst>
      <p:ext uri="{BB962C8B-B14F-4D97-AF65-F5344CB8AC3E}">
        <p14:creationId xmlns:p14="http://schemas.microsoft.com/office/powerpoint/2010/main" val="11582166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F171072-7E8C-4DB8-BB27-54554D5FD844}"/>
              </a:ext>
            </a:extLst>
          </p:cNvPr>
          <p:cNvSpPr/>
          <p:nvPr/>
        </p:nvSpPr>
        <p:spPr>
          <a:xfrm>
            <a:off x="381174" y="865702"/>
            <a:ext cx="4011717" cy="338554"/>
          </a:xfrm>
          <a:prstGeom prst="rect">
            <a:avLst/>
          </a:prstGeom>
        </p:spPr>
        <p:txBody>
          <a:bodyPr wrap="square">
            <a:spAutoFit/>
          </a:bodyPr>
          <a:lstStyle/>
          <a:p>
            <a:r>
              <a:rPr lang="en-US" sz="1600"/>
              <a:t>Now let’s look at general diagrammatic rules…</a:t>
            </a:r>
          </a:p>
        </p:txBody>
      </p:sp>
      <p:graphicFrame>
        <p:nvGraphicFramePr>
          <p:cNvPr id="8" name="Object 7">
            <a:extLst>
              <a:ext uri="{FF2B5EF4-FFF2-40B4-BE49-F238E27FC236}">
                <a16:creationId xmlns:a16="http://schemas.microsoft.com/office/drawing/2014/main" id="{A588587A-A87A-46D6-8D78-DB75FF331383}"/>
              </a:ext>
            </a:extLst>
          </p:cNvPr>
          <p:cNvGraphicFramePr>
            <a:graphicFrameLocks noChangeAspect="1"/>
          </p:cNvGraphicFramePr>
          <p:nvPr>
            <p:extLst>
              <p:ext uri="{D42A27DB-BD31-4B8C-83A1-F6EECF244321}">
                <p14:modId xmlns:p14="http://schemas.microsoft.com/office/powerpoint/2010/main" val="542633617"/>
              </p:ext>
            </p:extLst>
          </p:nvPr>
        </p:nvGraphicFramePr>
        <p:xfrm>
          <a:off x="417512" y="1270646"/>
          <a:ext cx="6543675" cy="538163"/>
        </p:xfrm>
        <a:graphic>
          <a:graphicData uri="http://schemas.openxmlformats.org/presentationml/2006/ole">
            <mc:AlternateContent xmlns:mc="http://schemas.openxmlformats.org/markup-compatibility/2006">
              <mc:Choice xmlns:v="urn:schemas-microsoft-com:vml" Requires="v">
                <p:oleObj name="Equation" r:id="rId3" imgW="5079960" imgH="419040" progId="Equation.DSMT4">
                  <p:embed/>
                </p:oleObj>
              </mc:Choice>
              <mc:Fallback>
                <p:oleObj name="Equation" r:id="rId3" imgW="5079960" imgH="419040" progId="Equation.DSMT4">
                  <p:embed/>
                  <p:pic>
                    <p:nvPicPr>
                      <p:cNvPr id="8" name="Object 7">
                        <a:extLst>
                          <a:ext uri="{FF2B5EF4-FFF2-40B4-BE49-F238E27FC236}">
                            <a16:creationId xmlns:a16="http://schemas.microsoft.com/office/drawing/2014/main" id="{A588587A-A87A-46D6-8D78-DB75FF331383}"/>
                          </a:ext>
                        </a:extLst>
                      </p:cNvPr>
                      <p:cNvPicPr/>
                      <p:nvPr/>
                    </p:nvPicPr>
                    <p:blipFill>
                      <a:blip r:embed="rId4"/>
                      <a:stretch>
                        <a:fillRect/>
                      </a:stretch>
                    </p:blipFill>
                    <p:spPr>
                      <a:xfrm>
                        <a:off x="417512" y="1270646"/>
                        <a:ext cx="6543675" cy="538163"/>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807159CB-EACA-4F70-8926-AC37B5D2DEF1}"/>
              </a:ext>
            </a:extLst>
          </p:cNvPr>
          <p:cNvGraphicFramePr>
            <a:graphicFrameLocks noChangeAspect="1"/>
          </p:cNvGraphicFramePr>
          <p:nvPr/>
        </p:nvGraphicFramePr>
        <p:xfrm>
          <a:off x="8443913" y="773603"/>
          <a:ext cx="3330575" cy="1101725"/>
        </p:xfrm>
        <a:graphic>
          <a:graphicData uri="http://schemas.openxmlformats.org/presentationml/2006/ole">
            <mc:AlternateContent xmlns:mc="http://schemas.openxmlformats.org/markup-compatibility/2006">
              <mc:Choice xmlns:v="urn:schemas-microsoft-com:vml" Requires="v">
                <p:oleObj name="Bitmap Image" r:id="rId5" imgW="2346840" imgH="1219320" progId="Paint.Picture">
                  <p:embed/>
                </p:oleObj>
              </mc:Choice>
              <mc:Fallback>
                <p:oleObj name="Bitmap Image" r:id="rId5" imgW="2346840" imgH="1219320" progId="Paint.Picture">
                  <p:embed/>
                  <p:pic>
                    <p:nvPicPr>
                      <p:cNvPr id="3" name="Object 2">
                        <a:extLst>
                          <a:ext uri="{FF2B5EF4-FFF2-40B4-BE49-F238E27FC236}">
                            <a16:creationId xmlns:a16="http://schemas.microsoft.com/office/drawing/2014/main" id="{807159CB-EACA-4F70-8926-AC37B5D2DEF1}"/>
                          </a:ext>
                        </a:extLst>
                      </p:cNvPr>
                      <p:cNvPicPr>
                        <a:picLocks noChangeAspect="1" noChangeArrowheads="1"/>
                      </p:cNvPicPr>
                      <p:nvPr/>
                    </p:nvPicPr>
                    <p:blipFill>
                      <a:blip r:embed="rId6"/>
                      <a:srcRect t="18748" r="-5194" b="14377"/>
                      <a:stretch>
                        <a:fillRect/>
                      </a:stretch>
                    </p:blipFill>
                    <p:spPr bwMode="auto">
                      <a:xfrm>
                        <a:off x="8443913" y="773603"/>
                        <a:ext cx="3330575" cy="1101725"/>
                      </a:xfrm>
                      <a:prstGeom prst="rect">
                        <a:avLst/>
                      </a:prstGeom>
                      <a:noFill/>
                    </p:spPr>
                  </p:pic>
                </p:oleObj>
              </mc:Fallback>
            </mc:AlternateContent>
          </a:graphicData>
        </a:graphic>
      </p:graphicFrame>
      <p:sp>
        <p:nvSpPr>
          <p:cNvPr id="23" name="Rectangle 22">
            <a:extLst>
              <a:ext uri="{FF2B5EF4-FFF2-40B4-BE49-F238E27FC236}">
                <a16:creationId xmlns:a16="http://schemas.microsoft.com/office/drawing/2014/main" id="{B214D210-4DC6-4843-95A8-F873A1D41C6A}"/>
              </a:ext>
            </a:extLst>
          </p:cNvPr>
          <p:cNvSpPr/>
          <p:nvPr/>
        </p:nvSpPr>
        <p:spPr>
          <a:xfrm>
            <a:off x="381174" y="1926128"/>
            <a:ext cx="11380614" cy="584775"/>
          </a:xfrm>
          <a:prstGeom prst="rect">
            <a:avLst/>
          </a:prstGeom>
        </p:spPr>
        <p:txBody>
          <a:bodyPr wrap="square">
            <a:spAutoFit/>
          </a:bodyPr>
          <a:lstStyle/>
          <a:p>
            <a:r>
              <a:rPr lang="en-US" sz="1600"/>
              <a:t>Given the H above, and supposing we want to calculate one of those GF’s, at n</a:t>
            </a:r>
            <a:r>
              <a:rPr lang="en-US" sz="1600" baseline="30000"/>
              <a:t>th</a:t>
            </a:r>
            <a:r>
              <a:rPr lang="en-US" sz="1600"/>
              <a:t> order in V</a:t>
            </a:r>
            <a:r>
              <a:rPr lang="en-US" sz="1600" baseline="-25000"/>
              <a:t>1</a:t>
            </a:r>
            <a:r>
              <a:rPr lang="en-US" sz="1600"/>
              <a:t> and V</a:t>
            </a:r>
            <a:r>
              <a:rPr lang="en-US" sz="1600" baseline="-25000"/>
              <a:t>2</a:t>
            </a:r>
            <a:r>
              <a:rPr lang="en-US" sz="1600"/>
              <a:t> we connect n sets of V</a:t>
            </a:r>
            <a:r>
              <a:rPr lang="en-US" sz="1600" baseline="-25000"/>
              <a:t>1</a:t>
            </a:r>
            <a:r>
              <a:rPr lang="en-US" sz="1600"/>
              <a:t> = {V</a:t>
            </a:r>
            <a:r>
              <a:rPr lang="en-US" sz="1600" baseline="-25000"/>
              <a:t>1</a:t>
            </a:r>
            <a:r>
              <a:rPr lang="en-US" sz="1600" baseline="30000"/>
              <a:t>+</a:t>
            </a:r>
            <a:r>
              <a:rPr lang="en-US" sz="1600"/>
              <a:t>, V</a:t>
            </a:r>
            <a:r>
              <a:rPr lang="en-US" sz="1600" baseline="-25000"/>
              <a:t>1</a:t>
            </a:r>
            <a:r>
              <a:rPr lang="en-US" sz="1600" baseline="30000"/>
              <a:t>-</a:t>
            </a:r>
            <a:r>
              <a:rPr lang="en-US" sz="1600"/>
              <a:t>} and V</a:t>
            </a:r>
            <a:r>
              <a:rPr lang="en-US" sz="1600" baseline="-25000"/>
              <a:t>2</a:t>
            </a:r>
            <a:r>
              <a:rPr lang="en-US" sz="1600"/>
              <a:t> = {V</a:t>
            </a:r>
            <a:r>
              <a:rPr lang="en-US" sz="1600" baseline="-25000"/>
              <a:t>2</a:t>
            </a:r>
            <a:r>
              <a:rPr lang="en-US" sz="1600" baseline="30000"/>
              <a:t>+</a:t>
            </a:r>
            <a:r>
              <a:rPr lang="en-US" sz="1600"/>
              <a:t>, V</a:t>
            </a:r>
            <a:r>
              <a:rPr lang="en-US" sz="1600" baseline="-25000"/>
              <a:t>2</a:t>
            </a:r>
            <a:r>
              <a:rPr lang="en-US" sz="1600" baseline="30000"/>
              <a:t>-</a:t>
            </a:r>
            <a:r>
              <a:rPr lang="en-US" sz="1600"/>
              <a:t>} together with the GF vertices, and integrate over internal coordinates.  </a:t>
            </a:r>
          </a:p>
        </p:txBody>
      </p:sp>
      <p:sp>
        <p:nvSpPr>
          <p:cNvPr id="26" name="Rectangle 25">
            <a:extLst>
              <a:ext uri="{FF2B5EF4-FFF2-40B4-BE49-F238E27FC236}">
                <a16:creationId xmlns:a16="http://schemas.microsoft.com/office/drawing/2014/main" id="{ABC9612A-D498-4982-B054-3DFEE1689D24}"/>
              </a:ext>
            </a:extLst>
          </p:cNvPr>
          <p:cNvSpPr/>
          <p:nvPr/>
        </p:nvSpPr>
        <p:spPr>
          <a:xfrm>
            <a:off x="309993" y="4928538"/>
            <a:ext cx="10153760" cy="1600438"/>
          </a:xfrm>
          <a:prstGeom prst="rect">
            <a:avLst/>
          </a:prstGeom>
          <a:ln w="12700">
            <a:solidFill>
              <a:srgbClr val="FF0000"/>
            </a:solidFill>
          </a:ln>
        </p:spPr>
        <p:txBody>
          <a:bodyPr wrap="square">
            <a:spAutoFit/>
          </a:bodyPr>
          <a:lstStyle/>
          <a:p>
            <a:pPr marL="342900" indent="-342900">
              <a:buAutoNum type="arabicPeriod"/>
            </a:pPr>
            <a:r>
              <a:rPr lang="en-US" sz="1400"/>
              <a:t>For two-point function, no vacuum bubbles because out/back contour cancels them.  Can show that external points must topologically connect with each other (otherwise we have an unequal number of </a:t>
            </a:r>
            <a:r>
              <a:rPr lang="el-GR" sz="1400"/>
              <a:t>ψ</a:t>
            </a:r>
            <a:r>
              <a:rPr lang="en-US" sz="1400"/>
              <a:t>, </a:t>
            </a:r>
            <a:r>
              <a:rPr lang="el-GR" sz="1400"/>
              <a:t>ψ</a:t>
            </a:r>
            <a:r>
              <a:rPr lang="el-GR" sz="1400" baseline="30000"/>
              <a:t>Ϯ</a:t>
            </a:r>
            <a:r>
              <a:rPr lang="en-US" sz="1400"/>
              <a:t> terms in an expectation, which must be 0).  </a:t>
            </a:r>
          </a:p>
          <a:p>
            <a:pPr marL="342900" indent="-342900">
              <a:buAutoNum type="arabicPeriod"/>
            </a:pPr>
            <a:r>
              <a:rPr lang="en-US" sz="1400"/>
              <a:t>Only topologically distinct diagrams get counted (this cancels the 1/n! factor in the exponential expansion).  Diagrams with external points get factor of 1.  Vacuum bubbles get factor 1/p, where p is # permuations points can undergo while keeping diagram the same.</a:t>
            </a:r>
          </a:p>
          <a:p>
            <a:pPr marL="342900" indent="-342900">
              <a:buAutoNum type="arabicPeriod"/>
            </a:pPr>
            <a:r>
              <a:rPr lang="en-US" sz="1400"/>
              <a:t>Equal time G’s should be normal ordered (with no compensatory -</a:t>
            </a:r>
            <a:r>
              <a:rPr lang="el-GR" sz="1400"/>
              <a:t>ε</a:t>
            </a:r>
            <a:r>
              <a:rPr lang="en-US" sz="1400"/>
              <a:t>).  Every fermion loop gets (-</a:t>
            </a:r>
            <a:r>
              <a:rPr lang="el-GR" sz="1400"/>
              <a:t>ε</a:t>
            </a:r>
            <a:r>
              <a:rPr lang="en-US" sz="1400"/>
              <a:t>) (this takes care of the normal ordering cost).  For spin-independent problems, G</a:t>
            </a:r>
            <a:r>
              <a:rPr lang="en-US" sz="1400" baseline="-25000"/>
              <a:t>↑↑</a:t>
            </a:r>
            <a:r>
              <a:rPr lang="en-US" sz="1400"/>
              <a:t> and G</a:t>
            </a:r>
            <a:r>
              <a:rPr lang="en-US" sz="1400" baseline="-25000"/>
              <a:t>↓↓</a:t>
            </a:r>
            <a:r>
              <a:rPr lang="en-US" sz="1400"/>
              <a:t> can be handled separately (and will be identical), but fermion loops will result in decoupled trace which multiplies our naïve interpretation of that diagram by factor (2s+1).</a:t>
            </a:r>
          </a:p>
        </p:txBody>
      </p:sp>
      <p:graphicFrame>
        <p:nvGraphicFramePr>
          <p:cNvPr id="30" name="Object 29">
            <a:extLst>
              <a:ext uri="{FF2B5EF4-FFF2-40B4-BE49-F238E27FC236}">
                <a16:creationId xmlns:a16="http://schemas.microsoft.com/office/drawing/2014/main" id="{0F9E8287-02DF-418F-B63B-3E1887FD7375}"/>
              </a:ext>
            </a:extLst>
          </p:cNvPr>
          <p:cNvGraphicFramePr>
            <a:graphicFrameLocks noChangeAspect="1"/>
          </p:cNvGraphicFramePr>
          <p:nvPr/>
        </p:nvGraphicFramePr>
        <p:xfrm>
          <a:off x="4927600" y="2667000"/>
          <a:ext cx="914400" cy="198438"/>
        </p:xfrm>
        <a:graphic>
          <a:graphicData uri="http://schemas.openxmlformats.org/presentationml/2006/ole">
            <mc:AlternateContent xmlns:mc="http://schemas.openxmlformats.org/markup-compatibility/2006">
              <mc:Choice xmlns:v="urn:schemas-microsoft-com:vml" Requires="v">
                <p:oleObj name="Equation" r:id="rId7" imgW="914400" imgH="198720" progId="Equation.DSMT4">
                  <p:embed/>
                </p:oleObj>
              </mc:Choice>
              <mc:Fallback>
                <p:oleObj name="Equation" r:id="rId7" imgW="914400" imgH="198720" progId="Equation.DSMT4">
                  <p:embed/>
                  <p:pic>
                    <p:nvPicPr>
                      <p:cNvPr id="30" name="Object 29">
                        <a:extLst>
                          <a:ext uri="{FF2B5EF4-FFF2-40B4-BE49-F238E27FC236}">
                            <a16:creationId xmlns:a16="http://schemas.microsoft.com/office/drawing/2014/main" id="{0F9E8287-02DF-418F-B63B-3E1887FD7375}"/>
                          </a:ext>
                        </a:extLst>
                      </p:cNvPr>
                      <p:cNvPicPr/>
                      <p:nvPr/>
                    </p:nvPicPr>
                    <p:blipFill>
                      <a:blip r:embed="rId8"/>
                      <a:stretch>
                        <a:fillRect/>
                      </a:stretch>
                    </p:blipFill>
                    <p:spPr>
                      <a:xfrm>
                        <a:off x="4927600" y="2667000"/>
                        <a:ext cx="914400" cy="198438"/>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E011CAD5-E447-4424-A050-6F41F3A5A3BD}"/>
              </a:ext>
            </a:extLst>
          </p:cNvPr>
          <p:cNvGraphicFramePr>
            <a:graphicFrameLocks noChangeAspect="1"/>
          </p:cNvGraphicFramePr>
          <p:nvPr/>
        </p:nvGraphicFramePr>
        <p:xfrm>
          <a:off x="4927600" y="2667000"/>
          <a:ext cx="914400" cy="198438"/>
        </p:xfrm>
        <a:graphic>
          <a:graphicData uri="http://schemas.openxmlformats.org/presentationml/2006/ole">
            <mc:AlternateContent xmlns:mc="http://schemas.openxmlformats.org/markup-compatibility/2006">
              <mc:Choice xmlns:v="urn:schemas-microsoft-com:vml" Requires="v">
                <p:oleObj name="Equation" r:id="rId7" imgW="914400" imgH="198720" progId="Equation.DSMT4">
                  <p:embed/>
                </p:oleObj>
              </mc:Choice>
              <mc:Fallback>
                <p:oleObj name="Equation" r:id="rId7" imgW="914400" imgH="198720" progId="Equation.DSMT4">
                  <p:embed/>
                  <p:pic>
                    <p:nvPicPr>
                      <p:cNvPr id="31" name="Object 30">
                        <a:extLst>
                          <a:ext uri="{FF2B5EF4-FFF2-40B4-BE49-F238E27FC236}">
                            <a16:creationId xmlns:a16="http://schemas.microsoft.com/office/drawing/2014/main" id="{E011CAD5-E447-4424-A050-6F41F3A5A3BD}"/>
                          </a:ext>
                        </a:extLst>
                      </p:cNvPr>
                      <p:cNvPicPr/>
                      <p:nvPr/>
                    </p:nvPicPr>
                    <p:blipFill>
                      <a:blip r:embed="rId8"/>
                      <a:stretch>
                        <a:fillRect/>
                      </a:stretch>
                    </p:blipFill>
                    <p:spPr>
                      <a:xfrm>
                        <a:off x="4927600" y="2667000"/>
                        <a:ext cx="914400" cy="198438"/>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D3743A60-8CED-4B6E-B310-BD4E34460E92}"/>
              </a:ext>
            </a:extLst>
          </p:cNvPr>
          <p:cNvSpPr txBox="1"/>
          <p:nvPr/>
        </p:nvSpPr>
        <p:spPr>
          <a:xfrm>
            <a:off x="2722678" y="102692"/>
            <a:ext cx="7173797" cy="523220"/>
          </a:xfrm>
          <a:prstGeom prst="rect">
            <a:avLst/>
          </a:prstGeom>
          <a:noFill/>
        </p:spPr>
        <p:txBody>
          <a:bodyPr wrap="square" rtlCol="0">
            <a:spAutoFit/>
          </a:bodyPr>
          <a:lstStyle/>
          <a:p>
            <a:r>
              <a:rPr lang="en-US" sz="2800" b="1" u="sng"/>
              <a:t>Green’s Functions – Perturbative Expansion</a:t>
            </a:r>
          </a:p>
        </p:txBody>
      </p:sp>
      <p:graphicFrame>
        <p:nvGraphicFramePr>
          <p:cNvPr id="6" name="Object 5">
            <a:extLst>
              <a:ext uri="{FF2B5EF4-FFF2-40B4-BE49-F238E27FC236}">
                <a16:creationId xmlns:a16="http://schemas.microsoft.com/office/drawing/2014/main" id="{65C7DB49-A342-448F-9BCB-5EFA1A9C409C}"/>
              </a:ext>
            </a:extLst>
          </p:cNvPr>
          <p:cNvGraphicFramePr>
            <a:graphicFrameLocks noChangeAspect="1"/>
          </p:cNvGraphicFramePr>
          <p:nvPr>
            <p:extLst>
              <p:ext uri="{D42A27DB-BD31-4B8C-83A1-F6EECF244321}">
                <p14:modId xmlns:p14="http://schemas.microsoft.com/office/powerpoint/2010/main" val="146187862"/>
              </p:ext>
            </p:extLst>
          </p:nvPr>
        </p:nvGraphicFramePr>
        <p:xfrm>
          <a:off x="3689349" y="3010272"/>
          <a:ext cx="3650484" cy="1266972"/>
        </p:xfrm>
        <a:graphic>
          <a:graphicData uri="http://schemas.openxmlformats.org/presentationml/2006/ole">
            <mc:AlternateContent xmlns:mc="http://schemas.openxmlformats.org/markup-compatibility/2006">
              <mc:Choice xmlns:v="urn:schemas-microsoft-com:vml" Requires="v">
                <p:oleObj name="Bitmap Image" r:id="rId9" imgW="2819520" imgH="1051560" progId="Paint.Picture">
                  <p:embed/>
                </p:oleObj>
              </mc:Choice>
              <mc:Fallback>
                <p:oleObj name="Bitmap Image" r:id="rId9" imgW="2819520" imgH="1051560" progId="Paint.Picture">
                  <p:embed/>
                  <p:pic>
                    <p:nvPicPr>
                      <p:cNvPr id="0" name="Object 112"/>
                      <p:cNvPicPr>
                        <a:picLocks noChangeAspect="1" noChangeArrowheads="1"/>
                      </p:cNvPicPr>
                      <p:nvPr/>
                    </p:nvPicPr>
                    <p:blipFill>
                      <a:blip r:embed="rId10"/>
                      <a:srcRect l="1038" t="388" r="9448" b="16397"/>
                      <a:stretch>
                        <a:fillRect/>
                      </a:stretch>
                    </p:blipFill>
                    <p:spPr bwMode="auto">
                      <a:xfrm>
                        <a:off x="3689349" y="3010272"/>
                        <a:ext cx="3650484" cy="1266972"/>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AAF6E795-6B60-45A2-954E-D9BDE8F56B76}"/>
              </a:ext>
            </a:extLst>
          </p:cNvPr>
          <p:cNvGraphicFramePr>
            <a:graphicFrameLocks noChangeAspect="1"/>
          </p:cNvGraphicFramePr>
          <p:nvPr>
            <p:extLst>
              <p:ext uri="{D42A27DB-BD31-4B8C-83A1-F6EECF244321}">
                <p14:modId xmlns:p14="http://schemas.microsoft.com/office/powerpoint/2010/main" val="3364268854"/>
              </p:ext>
            </p:extLst>
          </p:nvPr>
        </p:nvGraphicFramePr>
        <p:xfrm>
          <a:off x="8031163" y="2908692"/>
          <a:ext cx="3730625" cy="1741488"/>
        </p:xfrm>
        <a:graphic>
          <a:graphicData uri="http://schemas.openxmlformats.org/presentationml/2006/ole">
            <mc:AlternateContent xmlns:mc="http://schemas.openxmlformats.org/markup-compatibility/2006">
              <mc:Choice xmlns:v="urn:schemas-microsoft-com:vml" Requires="v">
                <p:oleObj name="Bitmap Image" r:id="rId11" imgW="3002400" imgH="1645920" progId="Paint.Picture">
                  <p:embed/>
                </p:oleObj>
              </mc:Choice>
              <mc:Fallback>
                <p:oleObj name="Bitmap Image" r:id="rId11" imgW="3002400" imgH="1645920" progId="Paint.Picture">
                  <p:embed/>
                  <p:pic>
                    <p:nvPicPr>
                      <p:cNvPr id="0" name="Object 125"/>
                      <p:cNvPicPr>
                        <a:picLocks noChangeAspect="1" noChangeArrowheads="1"/>
                      </p:cNvPicPr>
                      <p:nvPr/>
                    </p:nvPicPr>
                    <p:blipFill>
                      <a:blip r:embed="rId12"/>
                      <a:srcRect l="5453" t="3838" r="9959" b="24770"/>
                      <a:stretch>
                        <a:fillRect/>
                      </a:stretch>
                    </p:blipFill>
                    <p:spPr bwMode="auto">
                      <a:xfrm>
                        <a:off x="8031163" y="2908692"/>
                        <a:ext cx="3730625" cy="1741488"/>
                      </a:xfrm>
                      <a:prstGeom prst="rect">
                        <a:avLst/>
                      </a:prstGeom>
                      <a:noFill/>
                    </p:spPr>
                  </p:pic>
                </p:oleObj>
              </mc:Fallback>
            </mc:AlternateContent>
          </a:graphicData>
        </a:graphic>
      </p:graphicFrame>
      <p:pic>
        <p:nvPicPr>
          <p:cNvPr id="2" name="Picture 1">
            <a:extLst>
              <a:ext uri="{FF2B5EF4-FFF2-40B4-BE49-F238E27FC236}">
                <a16:creationId xmlns:a16="http://schemas.microsoft.com/office/drawing/2014/main" id="{4C71AB8C-621C-0331-C6CE-95F71C1A24EE}"/>
              </a:ext>
            </a:extLst>
          </p:cNvPr>
          <p:cNvPicPr>
            <a:picLocks noChangeAspect="1"/>
          </p:cNvPicPr>
          <p:nvPr/>
        </p:nvPicPr>
        <p:blipFill>
          <a:blip r:embed="rId13"/>
          <a:stretch>
            <a:fillRect/>
          </a:stretch>
        </p:blipFill>
        <p:spPr>
          <a:xfrm>
            <a:off x="417512" y="2703307"/>
            <a:ext cx="2855717" cy="1821037"/>
          </a:xfrm>
          <a:prstGeom prst="rect">
            <a:avLst/>
          </a:prstGeom>
        </p:spPr>
      </p:pic>
    </p:spTree>
    <p:extLst>
      <p:ext uri="{BB962C8B-B14F-4D97-AF65-F5344CB8AC3E}">
        <p14:creationId xmlns:p14="http://schemas.microsoft.com/office/powerpoint/2010/main" val="5750435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666919" y="102474"/>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7" y="748091"/>
            <a:ext cx="5284340" cy="307777"/>
          </a:xfrm>
          <a:prstGeom prst="rect">
            <a:avLst/>
          </a:prstGeom>
        </p:spPr>
        <p:txBody>
          <a:bodyPr wrap="square">
            <a:spAutoFit/>
          </a:bodyPr>
          <a:lstStyle/>
          <a:p>
            <a:r>
              <a:rPr lang="en-US" sz="1400"/>
              <a:t>Now let’s consider expectations against interacting states.  </a:t>
            </a:r>
          </a:p>
        </p:txBody>
      </p:sp>
      <p:sp>
        <p:nvSpPr>
          <p:cNvPr id="12" name="Rectangle 11">
            <a:extLst>
              <a:ext uri="{FF2B5EF4-FFF2-40B4-BE49-F238E27FC236}">
                <a16:creationId xmlns:a16="http://schemas.microsoft.com/office/drawing/2014/main" id="{FCEC84C7-B890-44AA-AA84-2438629E1482}"/>
              </a:ext>
            </a:extLst>
          </p:cNvPr>
          <p:cNvSpPr/>
          <p:nvPr/>
        </p:nvSpPr>
        <p:spPr>
          <a:xfrm>
            <a:off x="183206" y="1082611"/>
            <a:ext cx="9696080" cy="738664"/>
          </a:xfrm>
          <a:prstGeom prst="rect">
            <a:avLst/>
          </a:prstGeom>
        </p:spPr>
        <p:txBody>
          <a:bodyPr wrap="square">
            <a:spAutoFit/>
          </a:bodyPr>
          <a:lstStyle/>
          <a:p>
            <a:r>
              <a:rPr lang="en-US" sz="1400" b="1"/>
              <a:t>Interacting Ground State</a:t>
            </a:r>
          </a:p>
          <a:p>
            <a:r>
              <a:rPr lang="en-US" sz="1400"/>
              <a:t>We can perform expectations against the interacting ground state using the adiabatic theorem: |GS&gt; = S(t</a:t>
            </a:r>
            <a:r>
              <a:rPr lang="en-US" sz="1400" baseline="-25000"/>
              <a:t>0</a:t>
            </a:r>
            <a:r>
              <a:rPr lang="en-US" sz="1400"/>
              <a:t>,-∞)|GS</a:t>
            </a:r>
            <a:r>
              <a:rPr lang="en-US" sz="1400" baseline="-25000"/>
              <a:t>0</a:t>
            </a:r>
            <a:r>
              <a:rPr lang="en-US" sz="1400"/>
              <a:t>&gt;.  We must presume that no time-dependent interactions are present between (t</a:t>
            </a:r>
            <a:r>
              <a:rPr lang="en-US" sz="1400" baseline="-25000"/>
              <a:t>0</a:t>
            </a:r>
            <a:r>
              <a:rPr lang="en-US" sz="1400"/>
              <a:t>,-∞).</a:t>
            </a:r>
          </a:p>
        </p:txBody>
      </p:sp>
      <p:graphicFrame>
        <p:nvGraphicFramePr>
          <p:cNvPr id="3" name="Object 2">
            <a:extLst>
              <a:ext uri="{FF2B5EF4-FFF2-40B4-BE49-F238E27FC236}">
                <a16:creationId xmlns:a16="http://schemas.microsoft.com/office/drawing/2014/main" id="{F1A94AEE-9819-4F8D-AC45-9C82F6A37F91}"/>
              </a:ext>
            </a:extLst>
          </p:cNvPr>
          <p:cNvGraphicFramePr>
            <a:graphicFrameLocks noChangeAspect="1"/>
          </p:cNvGraphicFramePr>
          <p:nvPr>
            <p:extLst>
              <p:ext uri="{D42A27DB-BD31-4B8C-83A1-F6EECF244321}">
                <p14:modId xmlns:p14="http://schemas.microsoft.com/office/powerpoint/2010/main" val="3716838441"/>
              </p:ext>
            </p:extLst>
          </p:nvPr>
        </p:nvGraphicFramePr>
        <p:xfrm>
          <a:off x="305111" y="1946163"/>
          <a:ext cx="3643312" cy="584200"/>
        </p:xfrm>
        <a:graphic>
          <a:graphicData uri="http://schemas.openxmlformats.org/presentationml/2006/ole">
            <mc:AlternateContent xmlns:mc="http://schemas.openxmlformats.org/markup-compatibility/2006">
              <mc:Choice xmlns:v="urn:schemas-microsoft-com:vml" Requires="v">
                <p:oleObj name="Equation" r:id="rId3" imgW="3174840" imgH="507960" progId="Equation.DSMT4">
                  <p:embed/>
                </p:oleObj>
              </mc:Choice>
              <mc:Fallback>
                <p:oleObj name="Equation" r:id="rId3" imgW="3174840" imgH="507960" progId="Equation.DSMT4">
                  <p:embed/>
                  <p:pic>
                    <p:nvPicPr>
                      <p:cNvPr id="3" name="Object 2">
                        <a:extLst>
                          <a:ext uri="{FF2B5EF4-FFF2-40B4-BE49-F238E27FC236}">
                            <a16:creationId xmlns:a16="http://schemas.microsoft.com/office/drawing/2014/main" id="{F1A94AEE-9819-4F8D-AC45-9C82F6A37F91}"/>
                          </a:ext>
                        </a:extLst>
                      </p:cNvPr>
                      <p:cNvPicPr>
                        <a:picLocks noChangeAspect="1" noChangeArrowheads="1"/>
                      </p:cNvPicPr>
                      <p:nvPr/>
                    </p:nvPicPr>
                    <p:blipFill>
                      <a:blip r:embed="rId4"/>
                      <a:srcRect/>
                      <a:stretch>
                        <a:fillRect/>
                      </a:stretch>
                    </p:blipFill>
                    <p:spPr bwMode="auto">
                      <a:xfrm>
                        <a:off x="305111" y="1946163"/>
                        <a:ext cx="3643312" cy="584200"/>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40F5D38B-EA1C-4D6D-A76F-6B1EBC171091}"/>
              </a:ext>
            </a:extLst>
          </p:cNvPr>
          <p:cNvSpPr/>
          <p:nvPr/>
        </p:nvSpPr>
        <p:spPr>
          <a:xfrm>
            <a:off x="183206" y="2671304"/>
            <a:ext cx="9696080" cy="523220"/>
          </a:xfrm>
          <a:prstGeom prst="rect">
            <a:avLst/>
          </a:prstGeom>
        </p:spPr>
        <p:txBody>
          <a:bodyPr wrap="square">
            <a:spAutoFit/>
          </a:bodyPr>
          <a:lstStyle/>
          <a:p>
            <a:r>
              <a:rPr lang="en-US" sz="1400"/>
              <a:t>If there are no time-dependent interactions at all, then we can simplify the analysis, using |GS&gt; = S(t</a:t>
            </a:r>
            <a:r>
              <a:rPr lang="en-US" sz="1400" baseline="-25000"/>
              <a:t>0</a:t>
            </a:r>
            <a:r>
              <a:rPr lang="en-US" sz="1400"/>
              <a:t>,-∞)|GS</a:t>
            </a:r>
            <a:r>
              <a:rPr lang="en-US" sz="1400" baseline="-25000"/>
              <a:t>0</a:t>
            </a:r>
            <a:r>
              <a:rPr lang="en-US" sz="1400"/>
              <a:t>&gt;, &lt;GS| = &lt;GS</a:t>
            </a:r>
            <a:r>
              <a:rPr lang="en-US" sz="1400" baseline="-25000"/>
              <a:t>0</a:t>
            </a:r>
            <a:r>
              <a:rPr lang="en-US" sz="1400"/>
              <a:t>| S(∞,t</a:t>
            </a:r>
            <a:r>
              <a:rPr lang="en-US" sz="1400" baseline="-25000"/>
              <a:t>0</a:t>
            </a:r>
            <a:r>
              <a:rPr lang="en-US" sz="1400"/>
              <a:t>)/&lt;GS</a:t>
            </a:r>
            <a:r>
              <a:rPr lang="en-US" sz="1400" baseline="-25000"/>
              <a:t>0</a:t>
            </a:r>
            <a:r>
              <a:rPr lang="en-US" sz="1400"/>
              <a:t>|S(∞,-∞)|GS</a:t>
            </a:r>
            <a:r>
              <a:rPr lang="en-US" sz="1400" baseline="-25000"/>
              <a:t>0</a:t>
            </a:r>
            <a:r>
              <a:rPr lang="en-US" sz="1400"/>
              <a:t>&gt;.  Then for the time-ordered GF, we have:</a:t>
            </a:r>
          </a:p>
        </p:txBody>
      </p:sp>
      <p:graphicFrame>
        <p:nvGraphicFramePr>
          <p:cNvPr id="7" name="Object 6">
            <a:extLst>
              <a:ext uri="{FF2B5EF4-FFF2-40B4-BE49-F238E27FC236}">
                <a16:creationId xmlns:a16="http://schemas.microsoft.com/office/drawing/2014/main" id="{C7B24B41-F1F0-48FD-80F5-679249248CC3}"/>
              </a:ext>
            </a:extLst>
          </p:cNvPr>
          <p:cNvGraphicFramePr>
            <a:graphicFrameLocks noChangeAspect="1"/>
          </p:cNvGraphicFramePr>
          <p:nvPr>
            <p:extLst>
              <p:ext uri="{D42A27DB-BD31-4B8C-83A1-F6EECF244321}">
                <p14:modId xmlns:p14="http://schemas.microsoft.com/office/powerpoint/2010/main" val="1682033866"/>
              </p:ext>
            </p:extLst>
          </p:nvPr>
        </p:nvGraphicFramePr>
        <p:xfrm>
          <a:off x="305111" y="3335465"/>
          <a:ext cx="3311525" cy="546100"/>
        </p:xfrm>
        <a:graphic>
          <a:graphicData uri="http://schemas.openxmlformats.org/presentationml/2006/ole">
            <mc:AlternateContent xmlns:mc="http://schemas.openxmlformats.org/markup-compatibility/2006">
              <mc:Choice xmlns:v="urn:schemas-microsoft-com:vml" Requires="v">
                <p:oleObj name="Equation" r:id="rId5" imgW="2844720" imgH="469800" progId="Equation.DSMT4">
                  <p:embed/>
                </p:oleObj>
              </mc:Choice>
              <mc:Fallback>
                <p:oleObj name="Equation" r:id="rId5" imgW="2844720" imgH="469800" progId="Equation.DSMT4">
                  <p:embed/>
                  <p:pic>
                    <p:nvPicPr>
                      <p:cNvPr id="7" name="Object 6">
                        <a:extLst>
                          <a:ext uri="{FF2B5EF4-FFF2-40B4-BE49-F238E27FC236}">
                            <a16:creationId xmlns:a16="http://schemas.microsoft.com/office/drawing/2014/main" id="{C7B24B41-F1F0-48FD-80F5-679249248CC3}"/>
                          </a:ext>
                        </a:extLst>
                      </p:cNvPr>
                      <p:cNvPicPr>
                        <a:picLocks noChangeAspect="1" noChangeArrowheads="1"/>
                      </p:cNvPicPr>
                      <p:nvPr/>
                    </p:nvPicPr>
                    <p:blipFill>
                      <a:blip r:embed="rId6"/>
                      <a:srcRect/>
                      <a:stretch>
                        <a:fillRect/>
                      </a:stretch>
                    </p:blipFill>
                    <p:spPr bwMode="auto">
                      <a:xfrm>
                        <a:off x="305111" y="3335465"/>
                        <a:ext cx="3311525" cy="546100"/>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99FB78A4-B2F6-4083-8BBF-3AC92DBEC727}"/>
              </a:ext>
            </a:extLst>
          </p:cNvPr>
          <p:cNvGraphicFramePr>
            <a:graphicFrameLocks noChangeAspect="1"/>
          </p:cNvGraphicFramePr>
          <p:nvPr>
            <p:extLst>
              <p:ext uri="{D42A27DB-BD31-4B8C-83A1-F6EECF244321}">
                <p14:modId xmlns:p14="http://schemas.microsoft.com/office/powerpoint/2010/main" val="1689508214"/>
              </p:ext>
            </p:extLst>
          </p:nvPr>
        </p:nvGraphicFramePr>
        <p:xfrm>
          <a:off x="286256" y="5048735"/>
          <a:ext cx="1493515" cy="978833"/>
        </p:xfrm>
        <a:graphic>
          <a:graphicData uri="http://schemas.openxmlformats.org/presentationml/2006/ole">
            <mc:AlternateContent xmlns:mc="http://schemas.openxmlformats.org/markup-compatibility/2006">
              <mc:Choice xmlns:v="urn:schemas-microsoft-com:vml" Requires="v">
                <p:oleObj name="Bitmap Image" r:id="rId7" imgW="1219320" imgH="777240" progId="Paint.Picture">
                  <p:embed/>
                </p:oleObj>
              </mc:Choice>
              <mc:Fallback>
                <p:oleObj name="Bitmap Image" r:id="rId7" imgW="1219320" imgH="777240" progId="Paint.Picture">
                  <p:embed/>
                  <p:pic>
                    <p:nvPicPr>
                      <p:cNvPr id="0" name="Object 31"/>
                      <p:cNvPicPr>
                        <a:picLocks noChangeAspect="1" noChangeArrowheads="1"/>
                      </p:cNvPicPr>
                      <p:nvPr/>
                    </p:nvPicPr>
                    <p:blipFill>
                      <a:blip r:embed="rId8"/>
                      <a:srcRect l="3548" r="4907" b="7091"/>
                      <a:stretch>
                        <a:fillRect/>
                      </a:stretch>
                    </p:blipFill>
                    <p:spPr bwMode="auto">
                      <a:xfrm>
                        <a:off x="286256" y="5048735"/>
                        <a:ext cx="1493515" cy="978833"/>
                      </a:xfrm>
                      <a:prstGeom prst="rect">
                        <a:avLst/>
                      </a:prstGeom>
                      <a:noFill/>
                    </p:spPr>
                  </p:pic>
                </p:oleObj>
              </mc:Fallback>
            </mc:AlternateContent>
          </a:graphicData>
        </a:graphic>
      </p:graphicFrame>
      <p:sp>
        <p:nvSpPr>
          <p:cNvPr id="13" name="Rectangle 12">
            <a:extLst>
              <a:ext uri="{FF2B5EF4-FFF2-40B4-BE49-F238E27FC236}">
                <a16:creationId xmlns:a16="http://schemas.microsoft.com/office/drawing/2014/main" id="{B72B9A9E-5DCF-4314-BAFE-012A813802C5}"/>
              </a:ext>
            </a:extLst>
          </p:cNvPr>
          <p:cNvSpPr/>
          <p:nvPr/>
        </p:nvSpPr>
        <p:spPr>
          <a:xfrm>
            <a:off x="183206" y="4157372"/>
            <a:ext cx="3804976" cy="307777"/>
          </a:xfrm>
          <a:prstGeom prst="rect">
            <a:avLst/>
          </a:prstGeom>
        </p:spPr>
        <p:txBody>
          <a:bodyPr wrap="square">
            <a:spAutoFit/>
          </a:bodyPr>
          <a:lstStyle/>
          <a:p>
            <a:r>
              <a:rPr lang="en-US" sz="1400"/>
              <a:t>Diagrammatic expansion simplifies to:</a:t>
            </a:r>
          </a:p>
        </p:txBody>
      </p:sp>
      <p:sp>
        <p:nvSpPr>
          <p:cNvPr id="11" name="Rectangle 10">
            <a:extLst>
              <a:ext uri="{FF2B5EF4-FFF2-40B4-BE49-F238E27FC236}">
                <a16:creationId xmlns:a16="http://schemas.microsoft.com/office/drawing/2014/main" id="{9C6D57E0-F593-4C43-8E00-EC06750AB5DA}"/>
              </a:ext>
            </a:extLst>
          </p:cNvPr>
          <p:cNvSpPr/>
          <p:nvPr/>
        </p:nvSpPr>
        <p:spPr>
          <a:xfrm>
            <a:off x="350224" y="6314842"/>
            <a:ext cx="2475153" cy="307777"/>
          </a:xfrm>
          <a:prstGeom prst="rect">
            <a:avLst/>
          </a:prstGeom>
          <a:ln w="12700">
            <a:solidFill>
              <a:srgbClr val="FF0000"/>
            </a:solidFill>
          </a:ln>
        </p:spPr>
        <p:txBody>
          <a:bodyPr wrap="square">
            <a:spAutoFit/>
          </a:bodyPr>
          <a:lstStyle/>
          <a:p>
            <a:r>
              <a:rPr lang="en-US" sz="1400"/>
              <a:t>Rules are same as before.</a:t>
            </a:r>
          </a:p>
        </p:txBody>
      </p:sp>
      <p:graphicFrame>
        <p:nvGraphicFramePr>
          <p:cNvPr id="2" name="Object 1">
            <a:extLst>
              <a:ext uri="{FF2B5EF4-FFF2-40B4-BE49-F238E27FC236}">
                <a16:creationId xmlns:a16="http://schemas.microsoft.com/office/drawing/2014/main" id="{CD14AC95-FEF3-436A-B96D-1F6D3A742E13}"/>
              </a:ext>
            </a:extLst>
          </p:cNvPr>
          <p:cNvGraphicFramePr>
            <a:graphicFrameLocks noChangeAspect="1"/>
          </p:cNvGraphicFramePr>
          <p:nvPr>
            <p:extLst>
              <p:ext uri="{D42A27DB-BD31-4B8C-83A1-F6EECF244321}">
                <p14:modId xmlns:p14="http://schemas.microsoft.com/office/powerpoint/2010/main" val="913310802"/>
              </p:ext>
            </p:extLst>
          </p:nvPr>
        </p:nvGraphicFramePr>
        <p:xfrm>
          <a:off x="2375555" y="4752423"/>
          <a:ext cx="3878263" cy="1317625"/>
        </p:xfrm>
        <a:graphic>
          <a:graphicData uri="http://schemas.openxmlformats.org/presentationml/2006/ole">
            <mc:AlternateContent xmlns:mc="http://schemas.openxmlformats.org/markup-compatibility/2006">
              <mc:Choice xmlns:v="urn:schemas-microsoft-com:vml" Requires="v">
                <p:oleObj name="Bitmap Image" r:id="rId9" imgW="3878640" imgH="1318320" progId="Paint.Picture">
                  <p:embed/>
                </p:oleObj>
              </mc:Choice>
              <mc:Fallback>
                <p:oleObj name="Bitmap Image" r:id="rId9" imgW="3878640" imgH="1318320" progId="Paint.Picture">
                  <p:embed/>
                  <p:pic>
                    <p:nvPicPr>
                      <p:cNvPr id="0" name=""/>
                      <p:cNvPicPr/>
                      <p:nvPr/>
                    </p:nvPicPr>
                    <p:blipFill>
                      <a:blip r:embed="rId10"/>
                      <a:stretch>
                        <a:fillRect/>
                      </a:stretch>
                    </p:blipFill>
                    <p:spPr>
                      <a:xfrm>
                        <a:off x="2375555" y="4752423"/>
                        <a:ext cx="3878263" cy="1317625"/>
                      </a:xfrm>
                      <a:prstGeom prst="rect">
                        <a:avLst/>
                      </a:prstGeom>
                    </p:spPr>
                  </p:pic>
                </p:oleObj>
              </mc:Fallback>
            </mc:AlternateContent>
          </a:graphicData>
        </a:graphic>
      </p:graphicFrame>
    </p:spTree>
    <p:extLst>
      <p:ext uri="{BB962C8B-B14F-4D97-AF65-F5344CB8AC3E}">
        <p14:creationId xmlns:p14="http://schemas.microsoft.com/office/powerpoint/2010/main" val="3763861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86388"/>
            <a:ext cx="3046860" cy="615553"/>
          </a:xfrm>
          <a:prstGeom prst="rect">
            <a:avLst/>
          </a:prstGeom>
          <a:noFill/>
        </p:spPr>
        <p:txBody>
          <a:bodyPr wrap="none" rtlCol="0">
            <a:spAutoFit/>
          </a:bodyPr>
          <a:lstStyle/>
          <a:p>
            <a:r>
              <a:rPr lang="en-US" b="1"/>
              <a:t>Uncoupled Representation (2)</a:t>
            </a:r>
          </a:p>
          <a:p>
            <a:r>
              <a:rPr lang="en-US" sz="1600"/>
              <a:t>So we have: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2153247"/>
            <a:ext cx="4059829" cy="338554"/>
          </a:xfrm>
          <a:prstGeom prst="rect">
            <a:avLst/>
          </a:prstGeom>
        </p:spPr>
        <p:txBody>
          <a:bodyPr wrap="none">
            <a:spAutoFit/>
          </a:bodyPr>
          <a:lstStyle/>
          <a:p>
            <a:r>
              <a:rPr lang="en-US" sz="1600"/>
              <a:t>And we can write these as direct products too:</a:t>
            </a:r>
          </a:p>
        </p:txBody>
      </p:sp>
      <p:graphicFrame>
        <p:nvGraphicFramePr>
          <p:cNvPr id="23" name="Object 22">
            <a:extLst>
              <a:ext uri="{FF2B5EF4-FFF2-40B4-BE49-F238E27FC236}">
                <a16:creationId xmlns:a16="http://schemas.microsoft.com/office/drawing/2014/main" id="{CF4E2C61-31BD-4707-BCE6-E3ADE94166CA}"/>
              </a:ext>
            </a:extLst>
          </p:cNvPr>
          <p:cNvGraphicFramePr>
            <a:graphicFrameLocks noChangeAspect="1"/>
          </p:cNvGraphicFramePr>
          <p:nvPr>
            <p:extLst>
              <p:ext uri="{D42A27DB-BD31-4B8C-83A1-F6EECF244321}">
                <p14:modId xmlns:p14="http://schemas.microsoft.com/office/powerpoint/2010/main" val="581469427"/>
              </p:ext>
            </p:extLst>
          </p:nvPr>
        </p:nvGraphicFramePr>
        <p:xfrm>
          <a:off x="354013" y="2579047"/>
          <a:ext cx="2722562" cy="371475"/>
        </p:xfrm>
        <a:graphic>
          <a:graphicData uri="http://schemas.openxmlformats.org/presentationml/2006/ole">
            <mc:AlternateContent xmlns:mc="http://schemas.openxmlformats.org/markup-compatibility/2006">
              <mc:Choice xmlns:v="urn:schemas-microsoft-com:vml" Requires="v">
                <p:oleObj name="Equation" r:id="rId2" imgW="1930320" imgH="266400" progId="Equation.DSMT4">
                  <p:embed/>
                </p:oleObj>
              </mc:Choice>
              <mc:Fallback>
                <p:oleObj name="Equation" r:id="rId2" imgW="1930320" imgH="266400" progId="Equation.DSMT4">
                  <p:embed/>
                  <p:pic>
                    <p:nvPicPr>
                      <p:cNvPr id="23" name="Object 22">
                        <a:extLst>
                          <a:ext uri="{FF2B5EF4-FFF2-40B4-BE49-F238E27FC236}">
                            <a16:creationId xmlns:a16="http://schemas.microsoft.com/office/drawing/2014/main" id="{CF4E2C61-31BD-4707-BCE6-E3ADE94166CA}"/>
                          </a:ext>
                        </a:extLst>
                      </p:cNvPr>
                      <p:cNvPicPr>
                        <a:picLocks noChangeAspect="1" noChangeArrowheads="1"/>
                      </p:cNvPicPr>
                      <p:nvPr/>
                    </p:nvPicPr>
                    <p:blipFill>
                      <a:blip r:embed="rId3"/>
                      <a:srcRect/>
                      <a:stretch>
                        <a:fillRect/>
                      </a:stretch>
                    </p:blipFill>
                    <p:spPr bwMode="auto">
                      <a:xfrm>
                        <a:off x="354013" y="2579047"/>
                        <a:ext cx="2722562" cy="37147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1549756922"/>
              </p:ext>
            </p:extLst>
          </p:nvPr>
        </p:nvGraphicFramePr>
        <p:xfrm>
          <a:off x="358775" y="1694810"/>
          <a:ext cx="1687513" cy="420687"/>
        </p:xfrm>
        <a:graphic>
          <a:graphicData uri="http://schemas.openxmlformats.org/presentationml/2006/ole">
            <mc:AlternateContent xmlns:mc="http://schemas.openxmlformats.org/markup-compatibility/2006">
              <mc:Choice xmlns:v="urn:schemas-microsoft-com:vml" Requires="v">
                <p:oleObj name="Equation" r:id="rId4" imgW="1130040" imgH="279360" progId="Equation.DSMT4">
                  <p:embed/>
                </p:oleObj>
              </mc:Choice>
              <mc:Fallback>
                <p:oleObj name="Equation" r:id="rId4" imgW="113004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5"/>
                      <a:srcRect/>
                      <a:stretch>
                        <a:fillRect/>
                      </a:stretch>
                    </p:blipFill>
                    <p:spPr bwMode="auto">
                      <a:xfrm>
                        <a:off x="358775" y="1694810"/>
                        <a:ext cx="1687513" cy="420687"/>
                      </a:xfrm>
                      <a:prstGeom prst="rect">
                        <a:avLst/>
                      </a:prstGeom>
                      <a:noFill/>
                    </p:spPr>
                  </p:pic>
                </p:oleObj>
              </mc:Fallback>
            </mc:AlternateContent>
          </a:graphicData>
        </a:graphic>
      </p:graphicFrame>
      <p:sp>
        <p:nvSpPr>
          <p:cNvPr id="5" name="Rectangle 15">
            <a:extLst>
              <a:ext uri="{FF2B5EF4-FFF2-40B4-BE49-F238E27FC236}">
                <a16:creationId xmlns:a16="http://schemas.microsoft.com/office/drawing/2014/main" id="{D74ABF49-0C28-444E-9246-DC8F55297E89}"/>
              </a:ext>
            </a:extLst>
          </p:cNvPr>
          <p:cNvSpPr>
            <a:spLocks noChangeArrowheads="1"/>
          </p:cNvSpPr>
          <p:nvPr/>
        </p:nvSpPr>
        <p:spPr bwMode="auto">
          <a:xfrm>
            <a:off x="204926" y="3049841"/>
            <a:ext cx="1029121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1600" b="0" i="0" u="none" strike="noStrike" cap="none" normalizeH="0" baseline="0">
                <a:ln>
                  <a:noFill/>
                </a:ln>
                <a:solidFill>
                  <a:schemeClr val="tx1"/>
                </a:solidFill>
                <a:effectLst/>
                <a:ea typeface="Times New Roman" panose="02020603050405020304" pitchFamily="18" charset="0"/>
              </a:rPr>
              <a:t>There are a total of (2ℓ</a:t>
            </a:r>
            <a:r>
              <a:rPr kumimoji="0" lang="en-US" altLang="en-US" sz="1600" b="0" i="0" u="none" strike="noStrike" cap="none" normalizeH="0" baseline="-30000">
                <a:ln>
                  <a:noFill/>
                </a:ln>
                <a:solidFill>
                  <a:schemeClr val="tx1"/>
                </a:solidFill>
                <a:effectLst/>
                <a:ea typeface="Times New Roman" panose="02020603050405020304" pitchFamily="18" charset="0"/>
              </a:rPr>
              <a:t>1</a:t>
            </a:r>
            <a:r>
              <a:rPr kumimoji="0" lang="en-US" altLang="en-US" sz="1600" b="0" i="0" u="none" strike="noStrike" cap="none" normalizeH="0" baseline="0">
                <a:ln>
                  <a:noFill/>
                </a:ln>
                <a:solidFill>
                  <a:schemeClr val="tx1"/>
                </a:solidFill>
                <a:effectLst/>
                <a:ea typeface="Times New Roman" panose="02020603050405020304" pitchFamily="18" charset="0"/>
              </a:rPr>
              <a:t>+1)(2ℓ</a:t>
            </a:r>
            <a:r>
              <a:rPr kumimoji="0" lang="en-US" altLang="en-US" sz="1600" b="0" i="0" u="none" strike="noStrike" cap="none" normalizeH="0" baseline="-30000">
                <a:ln>
                  <a:noFill/>
                </a:ln>
                <a:solidFill>
                  <a:schemeClr val="tx1"/>
                </a:solidFill>
                <a:effectLst/>
                <a:ea typeface="Times New Roman" panose="02020603050405020304" pitchFamily="18" charset="0"/>
              </a:rPr>
              <a:t>2</a:t>
            </a:r>
            <a:r>
              <a:rPr kumimoji="0" lang="en-US" altLang="en-US" sz="1600" b="0" i="0" u="none" strike="noStrike" cap="none" normalizeH="0" baseline="0">
                <a:ln>
                  <a:noFill/>
                </a:ln>
                <a:solidFill>
                  <a:schemeClr val="tx1"/>
                </a:solidFill>
                <a:effectLst/>
                <a:ea typeface="Times New Roman" panose="02020603050405020304" pitchFamily="18" charset="0"/>
              </a:rPr>
              <a:t>+1)(2s</a:t>
            </a:r>
            <a:r>
              <a:rPr kumimoji="0" lang="en-US" altLang="en-US" sz="1600" b="0" i="0" u="none" strike="noStrike" cap="none" normalizeH="0" baseline="-30000">
                <a:ln>
                  <a:noFill/>
                </a:ln>
                <a:solidFill>
                  <a:schemeClr val="tx1"/>
                </a:solidFill>
                <a:effectLst/>
                <a:ea typeface="Times New Roman" panose="02020603050405020304" pitchFamily="18" charset="0"/>
              </a:rPr>
              <a:t>1</a:t>
            </a:r>
            <a:r>
              <a:rPr kumimoji="0" lang="en-US" altLang="en-US" sz="1600" b="0" i="0" u="none" strike="noStrike" cap="none" normalizeH="0" baseline="0">
                <a:ln>
                  <a:noFill/>
                </a:ln>
                <a:solidFill>
                  <a:schemeClr val="tx1"/>
                </a:solidFill>
                <a:effectLst/>
                <a:ea typeface="Times New Roman" panose="02020603050405020304" pitchFamily="18" charset="0"/>
              </a:rPr>
              <a:t>+1)(2s</a:t>
            </a:r>
            <a:r>
              <a:rPr kumimoji="0" lang="en-US" altLang="en-US" sz="1600" b="0" i="0" u="none" strike="noStrike" cap="none" normalizeH="0" baseline="-30000">
                <a:ln>
                  <a:noFill/>
                </a:ln>
                <a:solidFill>
                  <a:schemeClr val="tx1"/>
                </a:solidFill>
                <a:effectLst/>
                <a:ea typeface="Times New Roman" panose="02020603050405020304" pitchFamily="18" charset="0"/>
              </a:rPr>
              <a:t>2</a:t>
            </a:r>
            <a:r>
              <a:rPr kumimoji="0" lang="en-US" altLang="en-US" sz="1600" b="0" i="0" u="none" strike="noStrike" cap="none" normalizeH="0" baseline="0">
                <a:ln>
                  <a:noFill/>
                </a:ln>
                <a:solidFill>
                  <a:schemeClr val="tx1"/>
                </a:solidFill>
                <a:effectLst/>
                <a:ea typeface="Times New Roman" panose="02020603050405020304" pitchFamily="18" charset="0"/>
              </a:rPr>
              <a:t>+1) such states.  And the allowed quantum numbers </a:t>
            </a:r>
            <a:r>
              <a:rPr lang="en-US" altLang="en-US" sz="1600">
                <a:ea typeface="Times New Roman" panose="02020603050405020304" pitchFamily="18" charset="0"/>
              </a:rPr>
              <a:t>are given below. </a:t>
            </a:r>
            <a:r>
              <a:rPr lang="en-US" sz="1600"/>
              <a:t>But of course symmetry rules must be enforced, and so some of these states might not actually exist, if particles are fermions.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9" name="Object 8">
            <a:extLst>
              <a:ext uri="{FF2B5EF4-FFF2-40B4-BE49-F238E27FC236}">
                <a16:creationId xmlns:a16="http://schemas.microsoft.com/office/drawing/2014/main" id="{530E6A65-607B-4105-94B5-93A966F719E1}"/>
              </a:ext>
            </a:extLst>
          </p:cNvPr>
          <p:cNvGraphicFramePr>
            <a:graphicFrameLocks noChangeAspect="1"/>
          </p:cNvGraphicFramePr>
          <p:nvPr>
            <p:extLst>
              <p:ext uri="{D42A27DB-BD31-4B8C-83A1-F6EECF244321}">
                <p14:modId xmlns:p14="http://schemas.microsoft.com/office/powerpoint/2010/main" val="4188474907"/>
              </p:ext>
            </p:extLst>
          </p:nvPr>
        </p:nvGraphicFramePr>
        <p:xfrm>
          <a:off x="354013" y="3740668"/>
          <a:ext cx="2897773" cy="1437369"/>
        </p:xfrm>
        <a:graphic>
          <a:graphicData uri="http://schemas.openxmlformats.org/presentationml/2006/ole">
            <mc:AlternateContent xmlns:mc="http://schemas.openxmlformats.org/markup-compatibility/2006">
              <mc:Choice xmlns:v="urn:schemas-microsoft-com:vml" Requires="v">
                <p:oleObj name="Equation" r:id="rId6" imgW="1993900" imgH="990600" progId="Equation.DSMT4">
                  <p:embed/>
                </p:oleObj>
              </mc:Choice>
              <mc:Fallback>
                <p:oleObj name="Equation" r:id="rId6" imgW="1993900" imgH="990600" progId="Equation.DSMT4">
                  <p:embed/>
                  <p:pic>
                    <p:nvPicPr>
                      <p:cNvPr id="9" name="Object 8">
                        <a:extLst>
                          <a:ext uri="{FF2B5EF4-FFF2-40B4-BE49-F238E27FC236}">
                            <a16:creationId xmlns:a16="http://schemas.microsoft.com/office/drawing/2014/main" id="{530E6A65-607B-4105-94B5-93A966F719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4013" y="3740668"/>
                        <a:ext cx="2897773" cy="1437369"/>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EACD60E4-9E4A-4567-A884-66816BBD1CBC}"/>
              </a:ext>
            </a:extLst>
          </p:cNvPr>
          <p:cNvSpPr txBox="1"/>
          <p:nvPr/>
        </p:nvSpPr>
        <p:spPr>
          <a:xfrm>
            <a:off x="2234840" y="142694"/>
            <a:ext cx="8672052" cy="584775"/>
          </a:xfrm>
          <a:prstGeom prst="rect">
            <a:avLst/>
          </a:prstGeom>
          <a:noFill/>
        </p:spPr>
        <p:txBody>
          <a:bodyPr wrap="square" rtlCol="0">
            <a:spAutoFit/>
          </a:bodyPr>
          <a:lstStyle/>
          <a:p>
            <a:r>
              <a:rPr lang="en-US" sz="3200" b="1" u="sng"/>
              <a:t>Symmetrization of Angular Momentum States</a:t>
            </a:r>
          </a:p>
        </p:txBody>
      </p:sp>
    </p:spTree>
    <p:extLst>
      <p:ext uri="{BB962C8B-B14F-4D97-AF65-F5344CB8AC3E}">
        <p14:creationId xmlns:p14="http://schemas.microsoft.com/office/powerpoint/2010/main" val="29985909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1" y="943775"/>
            <a:ext cx="11515455" cy="523220"/>
          </a:xfrm>
          <a:prstGeom prst="rect">
            <a:avLst/>
          </a:prstGeom>
          <a:noFill/>
        </p:spPr>
        <p:txBody>
          <a:bodyPr wrap="square" rtlCol="0">
            <a:spAutoFit/>
          </a:bodyPr>
          <a:lstStyle/>
          <a:p>
            <a:r>
              <a:rPr lang="en-US" sz="1400"/>
              <a:t>Now we’ll discuss expansions of a GF (single particle I suppose), allowing time-dependent potentials.  We have generally, the following diagrammatic equation, illustrated for instance for the greater GF (I’ll also presume spin-independent interaction, else each GF will really be, itself, a 2 by 2 spin matrix:</a:t>
            </a:r>
          </a:p>
        </p:txBody>
      </p:sp>
      <p:sp>
        <p:nvSpPr>
          <p:cNvPr id="16" name="TextBox 15">
            <a:extLst>
              <a:ext uri="{FF2B5EF4-FFF2-40B4-BE49-F238E27FC236}">
                <a16:creationId xmlns:a16="http://schemas.microsoft.com/office/drawing/2014/main" id="{F040D3E0-4460-4DA0-A6CB-FE522593DF72}"/>
              </a:ext>
            </a:extLst>
          </p:cNvPr>
          <p:cNvSpPr txBox="1"/>
          <p:nvPr/>
        </p:nvSpPr>
        <p:spPr>
          <a:xfrm flipH="1">
            <a:off x="441490" y="2413534"/>
            <a:ext cx="6524919" cy="307777"/>
          </a:xfrm>
          <a:prstGeom prst="rect">
            <a:avLst/>
          </a:prstGeom>
          <a:noFill/>
        </p:spPr>
        <p:txBody>
          <a:bodyPr wrap="square" rtlCol="0">
            <a:spAutoFit/>
          </a:bodyPr>
          <a:lstStyle/>
          <a:p>
            <a:r>
              <a:rPr lang="en-US" sz="1400"/>
              <a:t>Coupled with the other three, these comprise a matrix equation:</a:t>
            </a:r>
          </a:p>
        </p:txBody>
      </p:sp>
      <p:graphicFrame>
        <p:nvGraphicFramePr>
          <p:cNvPr id="6" name="Object 5">
            <a:extLst>
              <a:ext uri="{FF2B5EF4-FFF2-40B4-BE49-F238E27FC236}">
                <a16:creationId xmlns:a16="http://schemas.microsoft.com/office/drawing/2014/main" id="{39C6BC14-1D54-4BBA-A593-814BC9F2F678}"/>
              </a:ext>
            </a:extLst>
          </p:cNvPr>
          <p:cNvGraphicFramePr>
            <a:graphicFrameLocks noChangeAspect="1"/>
          </p:cNvGraphicFramePr>
          <p:nvPr>
            <p:extLst>
              <p:ext uri="{D42A27DB-BD31-4B8C-83A1-F6EECF244321}">
                <p14:modId xmlns:p14="http://schemas.microsoft.com/office/powerpoint/2010/main" val="3519010111"/>
              </p:ext>
            </p:extLst>
          </p:nvPr>
        </p:nvGraphicFramePr>
        <p:xfrm>
          <a:off x="482654" y="2813757"/>
          <a:ext cx="8081963" cy="536575"/>
        </p:xfrm>
        <a:graphic>
          <a:graphicData uri="http://schemas.openxmlformats.org/presentationml/2006/ole">
            <mc:AlternateContent xmlns:mc="http://schemas.openxmlformats.org/markup-compatibility/2006">
              <mc:Choice xmlns:v="urn:schemas-microsoft-com:vml" Requires="v">
                <p:oleObj name="Equation" r:id="rId3" imgW="5803560" imgH="380880" progId="Equation.DSMT4">
                  <p:embed/>
                </p:oleObj>
              </mc:Choice>
              <mc:Fallback>
                <p:oleObj name="Equation" r:id="rId3" imgW="5803560" imgH="380880" progId="Equation.DSMT4">
                  <p:embed/>
                  <p:pic>
                    <p:nvPicPr>
                      <p:cNvPr id="6" name="Object 5">
                        <a:extLst>
                          <a:ext uri="{FF2B5EF4-FFF2-40B4-BE49-F238E27FC236}">
                            <a16:creationId xmlns:a16="http://schemas.microsoft.com/office/drawing/2014/main" id="{39C6BC14-1D54-4BBA-A593-814BC9F2F678}"/>
                          </a:ext>
                        </a:extLst>
                      </p:cNvPr>
                      <p:cNvPicPr>
                        <a:picLocks noChangeAspect="1" noChangeArrowheads="1"/>
                      </p:cNvPicPr>
                      <p:nvPr/>
                    </p:nvPicPr>
                    <p:blipFill>
                      <a:blip r:embed="rId4"/>
                      <a:srcRect/>
                      <a:stretch>
                        <a:fillRect/>
                      </a:stretch>
                    </p:blipFill>
                    <p:spPr bwMode="auto">
                      <a:xfrm>
                        <a:off x="482654" y="2813757"/>
                        <a:ext cx="8081963" cy="53657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D644BA71-4FC7-4AAB-B5C4-008B9969F23A}"/>
              </a:ext>
            </a:extLst>
          </p:cNvPr>
          <p:cNvGraphicFramePr>
            <a:graphicFrameLocks noChangeAspect="1"/>
          </p:cNvGraphicFramePr>
          <p:nvPr>
            <p:extLst>
              <p:ext uri="{D42A27DB-BD31-4B8C-83A1-F6EECF244321}">
                <p14:modId xmlns:p14="http://schemas.microsoft.com/office/powerpoint/2010/main" val="528427658"/>
              </p:ext>
            </p:extLst>
          </p:nvPr>
        </p:nvGraphicFramePr>
        <p:xfrm>
          <a:off x="8790571" y="2721311"/>
          <a:ext cx="2915828" cy="582394"/>
        </p:xfrm>
        <a:graphic>
          <a:graphicData uri="http://schemas.openxmlformats.org/presentationml/2006/ole">
            <mc:AlternateContent xmlns:mc="http://schemas.openxmlformats.org/markup-compatibility/2006">
              <mc:Choice xmlns:v="urn:schemas-microsoft-com:vml" Requires="v">
                <p:oleObj name="Equation" r:id="rId5" imgW="2400300" imgH="482600" progId="Equation.DSMT4">
                  <p:embed/>
                </p:oleObj>
              </mc:Choice>
              <mc:Fallback>
                <p:oleObj name="Equation" r:id="rId5" imgW="2400300" imgH="482600" progId="Equation.DSMT4">
                  <p:embed/>
                  <p:pic>
                    <p:nvPicPr>
                      <p:cNvPr id="9" name="Object 8">
                        <a:extLst>
                          <a:ext uri="{FF2B5EF4-FFF2-40B4-BE49-F238E27FC236}">
                            <a16:creationId xmlns:a16="http://schemas.microsoft.com/office/drawing/2014/main" id="{D644BA71-4FC7-4AAB-B5C4-008B9969F23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90571" y="2721311"/>
                        <a:ext cx="2915828" cy="582394"/>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69C239A8-1EC3-4A76-B1FA-3BEFD1FC318B}"/>
              </a:ext>
            </a:extLst>
          </p:cNvPr>
          <p:cNvGraphicFramePr>
            <a:graphicFrameLocks noChangeAspect="1"/>
          </p:cNvGraphicFramePr>
          <p:nvPr>
            <p:extLst>
              <p:ext uri="{D42A27DB-BD31-4B8C-83A1-F6EECF244321}">
                <p14:modId xmlns:p14="http://schemas.microsoft.com/office/powerpoint/2010/main" val="2348923101"/>
              </p:ext>
            </p:extLst>
          </p:nvPr>
        </p:nvGraphicFramePr>
        <p:xfrm>
          <a:off x="498462" y="3919224"/>
          <a:ext cx="7245351" cy="482600"/>
        </p:xfrm>
        <a:graphic>
          <a:graphicData uri="http://schemas.openxmlformats.org/presentationml/2006/ole">
            <mc:AlternateContent xmlns:mc="http://schemas.openxmlformats.org/markup-compatibility/2006">
              <mc:Choice xmlns:v="urn:schemas-microsoft-com:vml" Requires="v">
                <p:oleObj name="Equation" r:id="rId7" imgW="5803560" imgH="380880" progId="Equation.DSMT4">
                  <p:embed/>
                </p:oleObj>
              </mc:Choice>
              <mc:Fallback>
                <p:oleObj name="Equation" r:id="rId7" imgW="5803560" imgH="380880" progId="Equation.DSMT4">
                  <p:embed/>
                  <p:pic>
                    <p:nvPicPr>
                      <p:cNvPr id="15" name="Object 14">
                        <a:extLst>
                          <a:ext uri="{FF2B5EF4-FFF2-40B4-BE49-F238E27FC236}">
                            <a16:creationId xmlns:a16="http://schemas.microsoft.com/office/drawing/2014/main" id="{69C239A8-1EC3-4A76-B1FA-3BEFD1FC318B}"/>
                          </a:ext>
                        </a:extLst>
                      </p:cNvPr>
                      <p:cNvPicPr>
                        <a:picLocks noChangeAspect="1" noChangeArrowheads="1"/>
                      </p:cNvPicPr>
                      <p:nvPr/>
                    </p:nvPicPr>
                    <p:blipFill>
                      <a:blip r:embed="rId8"/>
                      <a:srcRect/>
                      <a:stretch>
                        <a:fillRect/>
                      </a:stretch>
                    </p:blipFill>
                    <p:spPr bwMode="auto">
                      <a:xfrm>
                        <a:off x="498462" y="3919224"/>
                        <a:ext cx="7245351" cy="482600"/>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901DB8F-B25C-42AF-BB67-D35C0F597493}"/>
              </a:ext>
            </a:extLst>
          </p:cNvPr>
          <p:cNvSpPr txBox="1"/>
          <p:nvPr/>
        </p:nvSpPr>
        <p:spPr>
          <a:xfrm flipH="1">
            <a:off x="408665" y="3454343"/>
            <a:ext cx="8023782" cy="307777"/>
          </a:xfrm>
          <a:prstGeom prst="rect">
            <a:avLst/>
          </a:prstGeom>
          <a:noFill/>
        </p:spPr>
        <p:txBody>
          <a:bodyPr wrap="square" rtlCol="0">
            <a:spAutoFit/>
          </a:bodyPr>
          <a:lstStyle/>
          <a:p>
            <a:r>
              <a:rPr lang="en-US" sz="1400"/>
              <a:t>It’s possible to diagonalize this equation sort of, and obtain a self-consistent equation for G</a:t>
            </a:r>
            <a:r>
              <a:rPr lang="en-US" sz="1400" baseline="30000"/>
              <a:t>R</a:t>
            </a:r>
            <a:r>
              <a:rPr lang="en-US" sz="1400"/>
              <a:t>.  We find:</a:t>
            </a:r>
          </a:p>
        </p:txBody>
      </p:sp>
      <p:graphicFrame>
        <p:nvGraphicFramePr>
          <p:cNvPr id="20" name="Object 19">
            <a:extLst>
              <a:ext uri="{FF2B5EF4-FFF2-40B4-BE49-F238E27FC236}">
                <a16:creationId xmlns:a16="http://schemas.microsoft.com/office/drawing/2014/main" id="{54B76EE4-5409-4133-A6C2-3ED9092785AF}"/>
              </a:ext>
            </a:extLst>
          </p:cNvPr>
          <p:cNvGraphicFramePr>
            <a:graphicFrameLocks noChangeAspect="1"/>
          </p:cNvGraphicFramePr>
          <p:nvPr>
            <p:extLst>
              <p:ext uri="{D42A27DB-BD31-4B8C-83A1-F6EECF244321}">
                <p14:modId xmlns:p14="http://schemas.microsoft.com/office/powerpoint/2010/main" val="2437539306"/>
              </p:ext>
            </p:extLst>
          </p:nvPr>
        </p:nvGraphicFramePr>
        <p:xfrm>
          <a:off x="8349925" y="3985319"/>
          <a:ext cx="1450038" cy="292427"/>
        </p:xfrm>
        <a:graphic>
          <a:graphicData uri="http://schemas.openxmlformats.org/presentationml/2006/ole">
            <mc:AlternateContent xmlns:mc="http://schemas.openxmlformats.org/markup-compatibility/2006">
              <mc:Choice xmlns:v="urn:schemas-microsoft-com:vml" Requires="v">
                <p:oleObj name="Equation" r:id="rId9" imgW="939600" imgH="190440" progId="Equation.DSMT4">
                  <p:embed/>
                </p:oleObj>
              </mc:Choice>
              <mc:Fallback>
                <p:oleObj name="Equation" r:id="rId9" imgW="939600" imgH="190440" progId="Equation.DSMT4">
                  <p:embed/>
                  <p:pic>
                    <p:nvPicPr>
                      <p:cNvPr id="20" name="Object 19">
                        <a:extLst>
                          <a:ext uri="{FF2B5EF4-FFF2-40B4-BE49-F238E27FC236}">
                            <a16:creationId xmlns:a16="http://schemas.microsoft.com/office/drawing/2014/main" id="{54B76EE4-5409-4133-A6C2-3ED9092785AF}"/>
                          </a:ext>
                        </a:extLst>
                      </p:cNvPr>
                      <p:cNvPicPr>
                        <a:picLocks noChangeAspect="1" noChangeArrowheads="1"/>
                      </p:cNvPicPr>
                      <p:nvPr/>
                    </p:nvPicPr>
                    <p:blipFill>
                      <a:blip r:embed="rId10"/>
                      <a:srcRect/>
                      <a:stretch>
                        <a:fillRect/>
                      </a:stretch>
                    </p:blipFill>
                    <p:spPr bwMode="auto">
                      <a:xfrm>
                        <a:off x="8349925" y="3985319"/>
                        <a:ext cx="1450038" cy="292427"/>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03176DDC-3FCB-4ADB-B1EA-3DA3B73E05B6}"/>
              </a:ext>
            </a:extLst>
          </p:cNvPr>
          <p:cNvSpPr txBox="1"/>
          <p:nvPr/>
        </p:nvSpPr>
        <p:spPr>
          <a:xfrm flipH="1">
            <a:off x="410868" y="4589948"/>
            <a:ext cx="8023782" cy="307777"/>
          </a:xfrm>
          <a:prstGeom prst="rect">
            <a:avLst/>
          </a:prstGeom>
          <a:noFill/>
        </p:spPr>
        <p:txBody>
          <a:bodyPr wrap="square" rtlCol="0">
            <a:spAutoFit/>
          </a:bodyPr>
          <a:lstStyle/>
          <a:p>
            <a:r>
              <a:rPr lang="en-US" sz="1400" dirty="0"/>
              <a:t>If perturbation is time-independent, then we can profitably take Fourier transform of both sides, and find:</a:t>
            </a:r>
          </a:p>
        </p:txBody>
      </p:sp>
      <p:graphicFrame>
        <p:nvGraphicFramePr>
          <p:cNvPr id="25" name="Object 24">
            <a:extLst>
              <a:ext uri="{FF2B5EF4-FFF2-40B4-BE49-F238E27FC236}">
                <a16:creationId xmlns:a16="http://schemas.microsoft.com/office/drawing/2014/main" id="{79F36ADA-BA6B-4439-8F98-2102CC6877B1}"/>
              </a:ext>
            </a:extLst>
          </p:cNvPr>
          <p:cNvGraphicFramePr>
            <a:graphicFrameLocks noChangeAspect="1"/>
          </p:cNvGraphicFramePr>
          <p:nvPr>
            <p:extLst>
              <p:ext uri="{D42A27DB-BD31-4B8C-83A1-F6EECF244321}">
                <p14:modId xmlns:p14="http://schemas.microsoft.com/office/powerpoint/2010/main" val="3211173172"/>
              </p:ext>
            </p:extLst>
          </p:nvPr>
        </p:nvGraphicFramePr>
        <p:xfrm>
          <a:off x="441490" y="5020412"/>
          <a:ext cx="3108325" cy="571500"/>
        </p:xfrm>
        <a:graphic>
          <a:graphicData uri="http://schemas.openxmlformats.org/presentationml/2006/ole">
            <mc:AlternateContent xmlns:mc="http://schemas.openxmlformats.org/markup-compatibility/2006">
              <mc:Choice xmlns:v="urn:schemas-microsoft-com:vml" Requires="v">
                <p:oleObj name="Equation" r:id="rId11" imgW="2412720" imgH="457200" progId="Equation.DSMT4">
                  <p:embed/>
                </p:oleObj>
              </mc:Choice>
              <mc:Fallback>
                <p:oleObj name="Equation" r:id="rId11" imgW="2412720" imgH="457200" progId="Equation.DSMT4">
                  <p:embed/>
                  <p:pic>
                    <p:nvPicPr>
                      <p:cNvPr id="25" name="Object 24">
                        <a:extLst>
                          <a:ext uri="{FF2B5EF4-FFF2-40B4-BE49-F238E27FC236}">
                            <a16:creationId xmlns:a16="http://schemas.microsoft.com/office/drawing/2014/main" id="{79F36ADA-BA6B-4439-8F98-2102CC6877B1}"/>
                          </a:ext>
                        </a:extLst>
                      </p:cNvPr>
                      <p:cNvPicPr>
                        <a:picLocks noChangeAspect="1" noChangeArrowheads="1"/>
                      </p:cNvPicPr>
                      <p:nvPr/>
                    </p:nvPicPr>
                    <p:blipFill>
                      <a:blip r:embed="rId12"/>
                      <a:srcRect/>
                      <a:stretch>
                        <a:fillRect/>
                      </a:stretch>
                    </p:blipFill>
                    <p:spPr bwMode="auto">
                      <a:xfrm>
                        <a:off x="441490" y="5020412"/>
                        <a:ext cx="3108325" cy="571500"/>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99F99BD2-2FEF-4513-933E-8299F480FB25}"/>
              </a:ext>
            </a:extLst>
          </p:cNvPr>
          <p:cNvGraphicFramePr>
            <a:graphicFrameLocks noChangeAspect="1"/>
          </p:cNvGraphicFramePr>
          <p:nvPr>
            <p:extLst>
              <p:ext uri="{D42A27DB-BD31-4B8C-83A1-F6EECF244321}">
                <p14:modId xmlns:p14="http://schemas.microsoft.com/office/powerpoint/2010/main" val="2048832559"/>
              </p:ext>
            </p:extLst>
          </p:nvPr>
        </p:nvGraphicFramePr>
        <p:xfrm>
          <a:off x="6138898" y="5069517"/>
          <a:ext cx="5815012" cy="749300"/>
        </p:xfrm>
        <a:graphic>
          <a:graphicData uri="http://schemas.openxmlformats.org/presentationml/2006/ole">
            <mc:AlternateContent xmlns:mc="http://schemas.openxmlformats.org/markup-compatibility/2006">
              <mc:Choice xmlns:v="urn:schemas-microsoft-com:vml" Requires="v">
                <p:oleObj name="Equation" r:id="rId13" imgW="5270400" imgH="685800" progId="Equation.DSMT4">
                  <p:embed/>
                </p:oleObj>
              </mc:Choice>
              <mc:Fallback>
                <p:oleObj name="Equation" r:id="rId13" imgW="5270400" imgH="685800" progId="Equation.DSMT4">
                  <p:embed/>
                  <p:pic>
                    <p:nvPicPr>
                      <p:cNvPr id="27" name="Object 26">
                        <a:extLst>
                          <a:ext uri="{FF2B5EF4-FFF2-40B4-BE49-F238E27FC236}">
                            <a16:creationId xmlns:a16="http://schemas.microsoft.com/office/drawing/2014/main" id="{99F99BD2-2FEF-4513-933E-8299F480FB25}"/>
                          </a:ext>
                        </a:extLst>
                      </p:cNvPr>
                      <p:cNvPicPr>
                        <a:picLocks noChangeAspect="1" noChangeArrowheads="1"/>
                      </p:cNvPicPr>
                      <p:nvPr/>
                    </p:nvPicPr>
                    <p:blipFill>
                      <a:blip r:embed="rId14"/>
                      <a:srcRect/>
                      <a:stretch>
                        <a:fillRect/>
                      </a:stretch>
                    </p:blipFill>
                    <p:spPr bwMode="auto">
                      <a:xfrm>
                        <a:off x="6138898" y="5069517"/>
                        <a:ext cx="5815012" cy="749300"/>
                      </a:xfrm>
                      <a:prstGeom prst="rect">
                        <a:avLst/>
                      </a:prstGeom>
                      <a:solidFill>
                        <a:srgbClr val="CCFFCC"/>
                      </a:solidFill>
                    </p:spPr>
                  </p:pic>
                </p:oleObj>
              </mc:Fallback>
            </mc:AlternateContent>
          </a:graphicData>
        </a:graphic>
      </p:graphicFrame>
      <p:cxnSp>
        <p:nvCxnSpPr>
          <p:cNvPr id="29" name="Straight Arrow Connector 28">
            <a:extLst>
              <a:ext uri="{FF2B5EF4-FFF2-40B4-BE49-F238E27FC236}">
                <a16:creationId xmlns:a16="http://schemas.microsoft.com/office/drawing/2014/main" id="{3E7694CC-C1CB-4CF1-AD31-DC5E23CFCD65}"/>
              </a:ext>
            </a:extLst>
          </p:cNvPr>
          <p:cNvCxnSpPr/>
          <p:nvPr/>
        </p:nvCxnSpPr>
        <p:spPr>
          <a:xfrm>
            <a:off x="4470123" y="5202467"/>
            <a:ext cx="754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3D840C3-C169-4B68-A7F6-DA2E8EE7D2BB}"/>
              </a:ext>
            </a:extLst>
          </p:cNvPr>
          <p:cNvSpPr txBox="1"/>
          <p:nvPr/>
        </p:nvSpPr>
        <p:spPr>
          <a:xfrm>
            <a:off x="3796659" y="5295597"/>
            <a:ext cx="2298725" cy="523220"/>
          </a:xfrm>
          <a:prstGeom prst="rect">
            <a:avLst/>
          </a:prstGeom>
          <a:noFill/>
        </p:spPr>
        <p:txBody>
          <a:bodyPr wrap="square" rtlCol="0">
            <a:spAutoFit/>
          </a:bodyPr>
          <a:lstStyle/>
          <a:p>
            <a:r>
              <a:rPr lang="en-US" sz="1400" dirty="0"/>
              <a:t>And if spin-independent too, Approximating about pole.</a:t>
            </a:r>
          </a:p>
        </p:txBody>
      </p:sp>
      <p:sp>
        <p:nvSpPr>
          <p:cNvPr id="17" name="TextBox 16">
            <a:extLst>
              <a:ext uri="{FF2B5EF4-FFF2-40B4-BE49-F238E27FC236}">
                <a16:creationId xmlns:a16="http://schemas.microsoft.com/office/drawing/2014/main" id="{94E64C36-AD50-4293-9F03-29688897F3DF}"/>
              </a:ext>
            </a:extLst>
          </p:cNvPr>
          <p:cNvSpPr txBox="1"/>
          <p:nvPr/>
        </p:nvSpPr>
        <p:spPr>
          <a:xfrm>
            <a:off x="4819542" y="6124529"/>
            <a:ext cx="6586289" cy="523220"/>
          </a:xfrm>
          <a:prstGeom prst="rect">
            <a:avLst/>
          </a:prstGeom>
          <a:noFill/>
        </p:spPr>
        <p:txBody>
          <a:bodyPr wrap="square" rtlCol="0">
            <a:spAutoFit/>
          </a:bodyPr>
          <a:lstStyle/>
          <a:p>
            <a:r>
              <a:rPr lang="en-US" sz="1400"/>
              <a:t>Note that ∫dx A</a:t>
            </a:r>
            <a:r>
              <a:rPr lang="en-US" sz="1400" baseline="-25000"/>
              <a:t>k</a:t>
            </a:r>
            <a:r>
              <a:rPr lang="en-US" sz="1400"/>
              <a:t>(x) = 1 (from formal properties file), and so the closer Z</a:t>
            </a:r>
            <a:r>
              <a:rPr lang="en-US" sz="1400" baseline="-25000"/>
              <a:t>k</a:t>
            </a:r>
            <a:r>
              <a:rPr lang="en-US" sz="1400"/>
              <a:t> is to 1, the closer this pole is to capturing all the excitations associated with that wavevector.  </a:t>
            </a:r>
          </a:p>
        </p:txBody>
      </p:sp>
      <p:graphicFrame>
        <p:nvGraphicFramePr>
          <p:cNvPr id="5" name="Object 4">
            <a:extLst>
              <a:ext uri="{FF2B5EF4-FFF2-40B4-BE49-F238E27FC236}">
                <a16:creationId xmlns:a16="http://schemas.microsoft.com/office/drawing/2014/main" id="{39E716C2-A723-45CD-9C1F-F26222C73390}"/>
              </a:ext>
            </a:extLst>
          </p:cNvPr>
          <p:cNvGraphicFramePr>
            <a:graphicFrameLocks noChangeAspect="1"/>
          </p:cNvGraphicFramePr>
          <p:nvPr>
            <p:extLst>
              <p:ext uri="{D42A27DB-BD31-4B8C-83A1-F6EECF244321}">
                <p14:modId xmlns:p14="http://schemas.microsoft.com/office/powerpoint/2010/main" val="1763725048"/>
              </p:ext>
            </p:extLst>
          </p:nvPr>
        </p:nvGraphicFramePr>
        <p:xfrm>
          <a:off x="407988" y="6124575"/>
          <a:ext cx="4157662" cy="633413"/>
        </p:xfrm>
        <a:graphic>
          <a:graphicData uri="http://schemas.openxmlformats.org/presentationml/2006/ole">
            <mc:AlternateContent xmlns:mc="http://schemas.openxmlformats.org/markup-compatibility/2006">
              <mc:Choice xmlns:v="urn:schemas-microsoft-com:vml" Requires="v">
                <p:oleObj name="Equation" r:id="rId15" imgW="3479760" imgH="533160" progId="Equation.DSMT4">
                  <p:embed/>
                </p:oleObj>
              </mc:Choice>
              <mc:Fallback>
                <p:oleObj name="Equation" r:id="rId15" imgW="3479760" imgH="533160" progId="Equation.DSMT4">
                  <p:embed/>
                  <p:pic>
                    <p:nvPicPr>
                      <p:cNvPr id="5" name="Object 4">
                        <a:extLst>
                          <a:ext uri="{FF2B5EF4-FFF2-40B4-BE49-F238E27FC236}">
                            <a16:creationId xmlns:a16="http://schemas.microsoft.com/office/drawing/2014/main" id="{39E716C2-A723-45CD-9C1F-F26222C73390}"/>
                          </a:ext>
                        </a:extLst>
                      </p:cNvPr>
                      <p:cNvPicPr>
                        <a:picLocks noChangeAspect="1" noChangeArrowheads="1"/>
                      </p:cNvPicPr>
                      <p:nvPr/>
                    </p:nvPicPr>
                    <p:blipFill>
                      <a:blip r:embed="rId16"/>
                      <a:srcRect/>
                      <a:stretch>
                        <a:fillRect/>
                      </a:stretch>
                    </p:blipFill>
                    <p:spPr bwMode="auto">
                      <a:xfrm>
                        <a:off x="407988" y="6124575"/>
                        <a:ext cx="4157662" cy="633413"/>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5DD8901B-09F5-4EEE-9F07-6AAB547168A2}"/>
              </a:ext>
            </a:extLst>
          </p:cNvPr>
          <p:cNvGraphicFramePr>
            <a:graphicFrameLocks noChangeAspect="1"/>
          </p:cNvGraphicFramePr>
          <p:nvPr>
            <p:extLst>
              <p:ext uri="{D42A27DB-BD31-4B8C-83A1-F6EECF244321}">
                <p14:modId xmlns:p14="http://schemas.microsoft.com/office/powerpoint/2010/main" val="1457954333"/>
              </p:ext>
            </p:extLst>
          </p:nvPr>
        </p:nvGraphicFramePr>
        <p:xfrm>
          <a:off x="408973" y="1567655"/>
          <a:ext cx="11374053" cy="642643"/>
        </p:xfrm>
        <a:graphic>
          <a:graphicData uri="http://schemas.openxmlformats.org/presentationml/2006/ole">
            <mc:AlternateContent xmlns:mc="http://schemas.openxmlformats.org/markup-compatibility/2006">
              <mc:Choice xmlns:v="urn:schemas-microsoft-com:vml" Requires="v">
                <p:oleObj name="Bitmap Image" r:id="rId17" imgW="10972800" imgH="792360" progId="Paint.Picture">
                  <p:embed/>
                </p:oleObj>
              </mc:Choice>
              <mc:Fallback>
                <p:oleObj name="Bitmap Image" r:id="rId17" imgW="10972800" imgH="792360" progId="Paint.Picture">
                  <p:embed/>
                  <p:pic>
                    <p:nvPicPr>
                      <p:cNvPr id="5" name="Object 4">
                        <a:extLst>
                          <a:ext uri="{FF2B5EF4-FFF2-40B4-BE49-F238E27FC236}">
                            <a16:creationId xmlns:a16="http://schemas.microsoft.com/office/drawing/2014/main" id="{FF0980A2-680E-4311-8763-323894DE459C}"/>
                          </a:ext>
                        </a:extLst>
                      </p:cNvPr>
                      <p:cNvPicPr>
                        <a:picLocks noChangeAspect="1" noChangeArrowheads="1"/>
                      </p:cNvPicPr>
                      <p:nvPr/>
                    </p:nvPicPr>
                    <p:blipFill>
                      <a:blip r:embed="rId18"/>
                      <a:srcRect t="14079" r="-352" b="6783"/>
                      <a:stretch>
                        <a:fillRect/>
                      </a:stretch>
                    </p:blipFill>
                    <p:spPr bwMode="auto">
                      <a:xfrm>
                        <a:off x="408973" y="1567655"/>
                        <a:ext cx="11374053" cy="642643"/>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D1620704-7E87-4364-820A-B0A233C76066}"/>
              </a:ext>
            </a:extLst>
          </p:cNvPr>
          <p:cNvSpPr txBox="1"/>
          <p:nvPr/>
        </p:nvSpPr>
        <p:spPr>
          <a:xfrm>
            <a:off x="403009" y="5733625"/>
            <a:ext cx="3454682" cy="307777"/>
          </a:xfrm>
          <a:prstGeom prst="rect">
            <a:avLst/>
          </a:prstGeom>
          <a:noFill/>
        </p:spPr>
        <p:txBody>
          <a:bodyPr wrap="square" rtlCol="0">
            <a:spAutoFit/>
          </a:bodyPr>
          <a:lstStyle/>
          <a:p>
            <a:r>
              <a:rPr lang="en-US" sz="1400"/>
              <a:t>And get the approximate spectral function:</a:t>
            </a:r>
          </a:p>
        </p:txBody>
      </p:sp>
    </p:spTree>
    <p:extLst>
      <p:ext uri="{BB962C8B-B14F-4D97-AF65-F5344CB8AC3E}">
        <p14:creationId xmlns:p14="http://schemas.microsoft.com/office/powerpoint/2010/main" val="5078317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2" y="1136815"/>
            <a:ext cx="9922324" cy="523220"/>
          </a:xfrm>
          <a:prstGeom prst="rect">
            <a:avLst/>
          </a:prstGeom>
          <a:noFill/>
        </p:spPr>
        <p:txBody>
          <a:bodyPr wrap="square" rtlCol="0">
            <a:spAutoFit/>
          </a:bodyPr>
          <a:lstStyle/>
          <a:p>
            <a:r>
              <a:rPr lang="en-US" sz="1400"/>
              <a:t>If the perturbation is time-independent anyway, then we may calculate the causal GF alone (also presume spin-independent medium so can work with GF for one polarization by itself – otherwise have 3 by 3 matrix self energy equation).  </a:t>
            </a:r>
          </a:p>
        </p:txBody>
      </p:sp>
      <p:graphicFrame>
        <p:nvGraphicFramePr>
          <p:cNvPr id="10" name="Object 9">
            <a:extLst>
              <a:ext uri="{FF2B5EF4-FFF2-40B4-BE49-F238E27FC236}">
                <a16:creationId xmlns:a16="http://schemas.microsoft.com/office/drawing/2014/main" id="{20501E34-CD5F-4CF2-B828-251379672309}"/>
              </a:ext>
            </a:extLst>
          </p:cNvPr>
          <p:cNvGraphicFramePr>
            <a:graphicFrameLocks noChangeAspect="1"/>
          </p:cNvGraphicFramePr>
          <p:nvPr>
            <p:extLst>
              <p:ext uri="{D42A27DB-BD31-4B8C-83A1-F6EECF244321}">
                <p14:modId xmlns:p14="http://schemas.microsoft.com/office/powerpoint/2010/main" val="2409624802"/>
              </p:ext>
            </p:extLst>
          </p:nvPr>
        </p:nvGraphicFramePr>
        <p:xfrm>
          <a:off x="605520" y="4715117"/>
          <a:ext cx="8031162" cy="523875"/>
        </p:xfrm>
        <a:graphic>
          <a:graphicData uri="http://schemas.openxmlformats.org/presentationml/2006/ole">
            <mc:AlternateContent xmlns:mc="http://schemas.openxmlformats.org/markup-compatibility/2006">
              <mc:Choice xmlns:v="urn:schemas-microsoft-com:vml" Requires="v">
                <p:oleObj name="Equation" r:id="rId3" imgW="5803560" imgH="380880" progId="Equation.DSMT4">
                  <p:embed/>
                </p:oleObj>
              </mc:Choice>
              <mc:Fallback>
                <p:oleObj name="Equation" r:id="rId3" imgW="5803560" imgH="380880" progId="Equation.DSMT4">
                  <p:embed/>
                  <p:pic>
                    <p:nvPicPr>
                      <p:cNvPr id="10" name="Object 9">
                        <a:extLst>
                          <a:ext uri="{FF2B5EF4-FFF2-40B4-BE49-F238E27FC236}">
                            <a16:creationId xmlns:a16="http://schemas.microsoft.com/office/drawing/2014/main" id="{20501E34-CD5F-4CF2-B828-251379672309}"/>
                          </a:ext>
                        </a:extLst>
                      </p:cNvPr>
                      <p:cNvPicPr>
                        <a:picLocks noChangeAspect="1" noChangeArrowheads="1"/>
                      </p:cNvPicPr>
                      <p:nvPr/>
                    </p:nvPicPr>
                    <p:blipFill>
                      <a:blip r:embed="rId4"/>
                      <a:srcRect/>
                      <a:stretch>
                        <a:fillRect/>
                      </a:stretch>
                    </p:blipFill>
                    <p:spPr bwMode="auto">
                      <a:xfrm>
                        <a:off x="605520" y="4715117"/>
                        <a:ext cx="8031162" cy="523875"/>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36A3AAD0-7A6A-4DE7-9B59-3C8A7EB074C5}"/>
              </a:ext>
            </a:extLst>
          </p:cNvPr>
          <p:cNvSpPr txBox="1"/>
          <p:nvPr/>
        </p:nvSpPr>
        <p:spPr>
          <a:xfrm flipH="1">
            <a:off x="498285" y="5389822"/>
            <a:ext cx="8022122" cy="307777"/>
          </a:xfrm>
          <a:prstGeom prst="rect">
            <a:avLst/>
          </a:prstGeom>
          <a:noFill/>
        </p:spPr>
        <p:txBody>
          <a:bodyPr wrap="square" rtlCol="0">
            <a:spAutoFit/>
          </a:bodyPr>
          <a:lstStyle/>
          <a:p>
            <a:r>
              <a:rPr lang="en-US" sz="1400" dirty="0"/>
              <a:t>Assuming time-independent perturbation, and spin-independent, and taking Fourier transform we get:</a:t>
            </a:r>
          </a:p>
        </p:txBody>
      </p:sp>
      <p:graphicFrame>
        <p:nvGraphicFramePr>
          <p:cNvPr id="5" name="Object 4">
            <a:extLst>
              <a:ext uri="{FF2B5EF4-FFF2-40B4-BE49-F238E27FC236}">
                <a16:creationId xmlns:a16="http://schemas.microsoft.com/office/drawing/2014/main" id="{C8A0C260-D9F9-4DE9-B817-190558A617A5}"/>
              </a:ext>
            </a:extLst>
          </p:cNvPr>
          <p:cNvGraphicFramePr>
            <a:graphicFrameLocks noChangeAspect="1"/>
          </p:cNvGraphicFramePr>
          <p:nvPr>
            <p:extLst>
              <p:ext uri="{D42A27DB-BD31-4B8C-83A1-F6EECF244321}">
                <p14:modId xmlns:p14="http://schemas.microsoft.com/office/powerpoint/2010/main" val="2816670646"/>
              </p:ext>
            </p:extLst>
          </p:nvPr>
        </p:nvGraphicFramePr>
        <p:xfrm>
          <a:off x="498285" y="1856457"/>
          <a:ext cx="10620375" cy="2227262"/>
        </p:xfrm>
        <a:graphic>
          <a:graphicData uri="http://schemas.openxmlformats.org/presentationml/2006/ole">
            <mc:AlternateContent xmlns:mc="http://schemas.openxmlformats.org/markup-compatibility/2006">
              <mc:Choice xmlns:v="urn:schemas-microsoft-com:vml" Requires="v">
                <p:oleObj name="Bitmap Image" r:id="rId5" imgW="10675800" imgH="2156400" progId="Paint.Picture">
                  <p:embed/>
                </p:oleObj>
              </mc:Choice>
              <mc:Fallback>
                <p:oleObj name="Bitmap Image" r:id="rId5" imgW="10675800" imgH="2156400" progId="Paint.Picture">
                  <p:embed/>
                  <p:pic>
                    <p:nvPicPr>
                      <p:cNvPr id="0" name="Object 26"/>
                      <p:cNvPicPr>
                        <a:picLocks noChangeAspect="1" noChangeArrowheads="1"/>
                      </p:cNvPicPr>
                      <p:nvPr/>
                    </p:nvPicPr>
                    <p:blipFill>
                      <a:blip r:embed="rId6"/>
                      <a:srcRect l="9085" t="1137" r="-1566" b="3094"/>
                      <a:stretch>
                        <a:fillRect/>
                      </a:stretch>
                    </p:blipFill>
                    <p:spPr bwMode="auto">
                      <a:xfrm>
                        <a:off x="498285" y="1856457"/>
                        <a:ext cx="10620375" cy="2227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a:extLst>
              <a:ext uri="{FF2B5EF4-FFF2-40B4-BE49-F238E27FC236}">
                <a16:creationId xmlns:a16="http://schemas.microsoft.com/office/drawing/2014/main" id="{31E4AFB1-767D-429B-9C3E-E3831B35BBFF}"/>
              </a:ext>
            </a:extLst>
          </p:cNvPr>
          <p:cNvSpPr txBox="1"/>
          <p:nvPr/>
        </p:nvSpPr>
        <p:spPr>
          <a:xfrm flipH="1">
            <a:off x="498285" y="4226806"/>
            <a:ext cx="1468715" cy="307777"/>
          </a:xfrm>
          <a:prstGeom prst="rect">
            <a:avLst/>
          </a:prstGeom>
          <a:noFill/>
        </p:spPr>
        <p:txBody>
          <a:bodyPr wrap="square" rtlCol="0">
            <a:spAutoFit/>
          </a:bodyPr>
          <a:lstStyle/>
          <a:p>
            <a:r>
              <a:rPr lang="en-US" sz="1400" dirty="0"/>
              <a:t>which is:</a:t>
            </a:r>
          </a:p>
        </p:txBody>
      </p:sp>
      <p:graphicFrame>
        <p:nvGraphicFramePr>
          <p:cNvPr id="3" name="Object 2">
            <a:extLst>
              <a:ext uri="{FF2B5EF4-FFF2-40B4-BE49-F238E27FC236}">
                <a16:creationId xmlns:a16="http://schemas.microsoft.com/office/drawing/2014/main" id="{A64B8ACA-CD12-4D6E-A4AD-D162632061EA}"/>
              </a:ext>
            </a:extLst>
          </p:cNvPr>
          <p:cNvGraphicFramePr>
            <a:graphicFrameLocks noChangeAspect="1"/>
          </p:cNvGraphicFramePr>
          <p:nvPr>
            <p:extLst>
              <p:ext uri="{D42A27DB-BD31-4B8C-83A1-F6EECF244321}">
                <p14:modId xmlns:p14="http://schemas.microsoft.com/office/powerpoint/2010/main" val="1464650931"/>
              </p:ext>
            </p:extLst>
          </p:nvPr>
        </p:nvGraphicFramePr>
        <p:xfrm>
          <a:off x="605520" y="5914225"/>
          <a:ext cx="2609020" cy="495170"/>
        </p:xfrm>
        <a:graphic>
          <a:graphicData uri="http://schemas.openxmlformats.org/presentationml/2006/ole">
            <mc:AlternateContent xmlns:mc="http://schemas.openxmlformats.org/markup-compatibility/2006">
              <mc:Choice xmlns:v="urn:schemas-microsoft-com:vml" Requires="v">
                <p:oleObj name="Equation" r:id="rId7" imgW="2208657" imgH="419641" progId="Equation.DSMT4">
                  <p:embed/>
                </p:oleObj>
              </mc:Choice>
              <mc:Fallback>
                <p:oleObj name="Equation" r:id="rId7" imgW="2208657" imgH="419641" progId="Equation.DSMT4">
                  <p:embed/>
                  <p:pic>
                    <p:nvPicPr>
                      <p:cNvPr id="0" name=""/>
                      <p:cNvPicPr/>
                      <p:nvPr/>
                    </p:nvPicPr>
                    <p:blipFill>
                      <a:blip r:embed="rId8"/>
                      <a:stretch>
                        <a:fillRect/>
                      </a:stretch>
                    </p:blipFill>
                    <p:spPr>
                      <a:xfrm>
                        <a:off x="605520" y="5914225"/>
                        <a:ext cx="2609020" cy="495170"/>
                      </a:xfrm>
                      <a:prstGeom prst="rect">
                        <a:avLst/>
                      </a:prstGeom>
                    </p:spPr>
                  </p:pic>
                </p:oleObj>
              </mc:Fallback>
            </mc:AlternateContent>
          </a:graphicData>
        </a:graphic>
      </p:graphicFrame>
    </p:spTree>
    <p:extLst>
      <p:ext uri="{BB962C8B-B14F-4D97-AF65-F5344CB8AC3E}">
        <p14:creationId xmlns:p14="http://schemas.microsoft.com/office/powerpoint/2010/main" val="2091730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2B10F86-B041-4B5E-8132-00EF426581FF}"/>
              </a:ext>
            </a:extLst>
          </p:cNvPr>
          <p:cNvSpPr txBox="1"/>
          <p:nvPr/>
        </p:nvSpPr>
        <p:spPr>
          <a:xfrm>
            <a:off x="261082" y="918683"/>
            <a:ext cx="3426998" cy="307777"/>
          </a:xfrm>
          <a:prstGeom prst="rect">
            <a:avLst/>
          </a:prstGeom>
          <a:noFill/>
        </p:spPr>
        <p:txBody>
          <a:bodyPr wrap="square" rtlCol="0">
            <a:spAutoFit/>
          </a:bodyPr>
          <a:lstStyle/>
          <a:p>
            <a:r>
              <a:rPr lang="en-US" sz="1400"/>
              <a:t>Consider the following Hamiltonian:</a:t>
            </a:r>
            <a:endParaRPr lang="en-US" sz="1600"/>
          </a:p>
        </p:txBody>
      </p:sp>
      <p:sp>
        <p:nvSpPr>
          <p:cNvPr id="13" name="Rectangle 12">
            <a:extLst>
              <a:ext uri="{FF2B5EF4-FFF2-40B4-BE49-F238E27FC236}">
                <a16:creationId xmlns:a16="http://schemas.microsoft.com/office/drawing/2014/main" id="{10D9A92D-61E4-4A57-A72C-2DB0B2EE1A8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30E17AD2-3358-4A09-9F36-6A8A5AE9A9C7}"/>
              </a:ext>
            </a:extLst>
          </p:cNvPr>
          <p:cNvSpPr txBox="1"/>
          <p:nvPr/>
        </p:nvSpPr>
        <p:spPr>
          <a:xfrm>
            <a:off x="6966749" y="937587"/>
            <a:ext cx="3321104" cy="307777"/>
          </a:xfrm>
          <a:prstGeom prst="rect">
            <a:avLst/>
          </a:prstGeom>
          <a:noFill/>
        </p:spPr>
        <p:txBody>
          <a:bodyPr wrap="square" rtlCol="0">
            <a:spAutoFit/>
          </a:bodyPr>
          <a:lstStyle/>
          <a:p>
            <a:r>
              <a:rPr lang="en-US" sz="1400"/>
              <a:t>And attempt to calculate the following GF:</a:t>
            </a:r>
            <a:endParaRPr lang="en-US" sz="1600"/>
          </a:p>
        </p:txBody>
      </p:sp>
      <p:sp>
        <p:nvSpPr>
          <p:cNvPr id="21" name="TextBox 20">
            <a:extLst>
              <a:ext uri="{FF2B5EF4-FFF2-40B4-BE49-F238E27FC236}">
                <a16:creationId xmlns:a16="http://schemas.microsoft.com/office/drawing/2014/main" id="{DF8AF5F4-EFC0-4E98-87DB-66918C70AD8E}"/>
              </a:ext>
            </a:extLst>
          </p:cNvPr>
          <p:cNvSpPr txBox="1"/>
          <p:nvPr/>
        </p:nvSpPr>
        <p:spPr>
          <a:xfrm>
            <a:off x="2787078" y="122776"/>
            <a:ext cx="6769098" cy="584775"/>
          </a:xfrm>
          <a:prstGeom prst="rect">
            <a:avLst/>
          </a:prstGeom>
          <a:noFill/>
        </p:spPr>
        <p:txBody>
          <a:bodyPr wrap="square" rtlCol="0">
            <a:spAutoFit/>
          </a:bodyPr>
          <a:lstStyle/>
          <a:p>
            <a:r>
              <a:rPr lang="en-US" sz="3200" b="1" u="sng"/>
              <a:t>Green’s Function in Path Integral Form</a:t>
            </a:r>
            <a:endParaRPr lang="en-US" sz="3600" b="1" u="sng"/>
          </a:p>
        </p:txBody>
      </p:sp>
      <p:graphicFrame>
        <p:nvGraphicFramePr>
          <p:cNvPr id="6" name="Object 5">
            <a:extLst>
              <a:ext uri="{FF2B5EF4-FFF2-40B4-BE49-F238E27FC236}">
                <a16:creationId xmlns:a16="http://schemas.microsoft.com/office/drawing/2014/main" id="{68725EF2-A263-40F5-9D35-0D48719CDB77}"/>
              </a:ext>
            </a:extLst>
          </p:cNvPr>
          <p:cNvGraphicFramePr>
            <a:graphicFrameLocks noChangeAspect="1"/>
          </p:cNvGraphicFramePr>
          <p:nvPr>
            <p:extLst>
              <p:ext uri="{D42A27DB-BD31-4B8C-83A1-F6EECF244321}">
                <p14:modId xmlns:p14="http://schemas.microsoft.com/office/powerpoint/2010/main" val="2006893728"/>
              </p:ext>
            </p:extLst>
          </p:nvPr>
        </p:nvGraphicFramePr>
        <p:xfrm>
          <a:off x="6966749" y="1357863"/>
          <a:ext cx="4280371" cy="384354"/>
        </p:xfrm>
        <a:graphic>
          <a:graphicData uri="http://schemas.openxmlformats.org/presentationml/2006/ole">
            <mc:AlternateContent xmlns:mc="http://schemas.openxmlformats.org/markup-compatibility/2006">
              <mc:Choice xmlns:v="urn:schemas-microsoft-com:vml" Requires="v">
                <p:oleObj name="Equation" r:id="rId3" imgW="4042062" imgH="367021" progId="Equation.DSMT4">
                  <p:embed/>
                </p:oleObj>
              </mc:Choice>
              <mc:Fallback>
                <p:oleObj name="Equation" r:id="rId3" imgW="4042062" imgH="367021" progId="Equation.DSMT4">
                  <p:embed/>
                  <p:pic>
                    <p:nvPicPr>
                      <p:cNvPr id="6" name="Object 5">
                        <a:extLst>
                          <a:ext uri="{FF2B5EF4-FFF2-40B4-BE49-F238E27FC236}">
                            <a16:creationId xmlns:a16="http://schemas.microsoft.com/office/drawing/2014/main" id="{68725EF2-A263-40F5-9D35-0D48719CDB77}"/>
                          </a:ext>
                        </a:extLst>
                      </p:cNvPr>
                      <p:cNvPicPr>
                        <a:picLocks noChangeAspect="1" noChangeArrowheads="1"/>
                      </p:cNvPicPr>
                      <p:nvPr/>
                    </p:nvPicPr>
                    <p:blipFill>
                      <a:blip r:embed="rId4"/>
                      <a:srcRect/>
                      <a:stretch>
                        <a:fillRect/>
                      </a:stretch>
                    </p:blipFill>
                    <p:spPr bwMode="auto">
                      <a:xfrm>
                        <a:off x="6966749" y="1357863"/>
                        <a:ext cx="4280371" cy="384354"/>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12D90816-D579-4882-B785-3A49D163585A}"/>
              </a:ext>
            </a:extLst>
          </p:cNvPr>
          <p:cNvSpPr txBox="1"/>
          <p:nvPr/>
        </p:nvSpPr>
        <p:spPr>
          <a:xfrm>
            <a:off x="270508" y="1992112"/>
            <a:ext cx="11728452" cy="523220"/>
          </a:xfrm>
          <a:prstGeom prst="rect">
            <a:avLst/>
          </a:prstGeom>
          <a:noFill/>
        </p:spPr>
        <p:txBody>
          <a:bodyPr wrap="square" rtlCol="0">
            <a:spAutoFit/>
          </a:bodyPr>
          <a:lstStyle/>
          <a:p>
            <a:r>
              <a:rPr lang="en-US" sz="1400"/>
              <a:t>To write it as a path integral, we must relate to a bosonic/fermionic coherent state state, to use the propagator formalism.  And we use the supposition that in the long time limit, we can neglect overlap between any state other than the GS, because the others will have much higher oscillation frequency,</a:t>
            </a:r>
            <a:endParaRPr lang="en-US" sz="1600"/>
          </a:p>
        </p:txBody>
      </p:sp>
      <p:sp>
        <p:nvSpPr>
          <p:cNvPr id="28" name="TextBox 27">
            <a:extLst>
              <a:ext uri="{FF2B5EF4-FFF2-40B4-BE49-F238E27FC236}">
                <a16:creationId xmlns:a16="http://schemas.microsoft.com/office/drawing/2014/main" id="{8B4B515C-88C6-4C22-8C36-8E89F950AA0E}"/>
              </a:ext>
            </a:extLst>
          </p:cNvPr>
          <p:cNvSpPr txBox="1"/>
          <p:nvPr/>
        </p:nvSpPr>
        <p:spPr>
          <a:xfrm>
            <a:off x="270508" y="3724244"/>
            <a:ext cx="5329013" cy="307777"/>
          </a:xfrm>
          <a:prstGeom prst="rect">
            <a:avLst/>
          </a:prstGeom>
          <a:noFill/>
        </p:spPr>
        <p:txBody>
          <a:bodyPr wrap="square" rtlCol="0">
            <a:spAutoFit/>
          </a:bodyPr>
          <a:lstStyle/>
          <a:p>
            <a:r>
              <a:rPr lang="en-US" sz="1400"/>
              <a:t>Using these identities, we can manipulate it into the form:</a:t>
            </a:r>
            <a:endParaRPr lang="en-US" sz="1600"/>
          </a:p>
        </p:txBody>
      </p:sp>
      <p:sp>
        <p:nvSpPr>
          <p:cNvPr id="31" name="TextBox 30">
            <a:extLst>
              <a:ext uri="{FF2B5EF4-FFF2-40B4-BE49-F238E27FC236}">
                <a16:creationId xmlns:a16="http://schemas.microsoft.com/office/drawing/2014/main" id="{C48C1B35-3163-4E6B-87EE-433B282F1EBF}"/>
              </a:ext>
            </a:extLst>
          </p:cNvPr>
          <p:cNvSpPr txBox="1"/>
          <p:nvPr/>
        </p:nvSpPr>
        <p:spPr>
          <a:xfrm>
            <a:off x="263757" y="4935761"/>
            <a:ext cx="11542163" cy="523220"/>
          </a:xfrm>
          <a:prstGeom prst="rect">
            <a:avLst/>
          </a:prstGeom>
          <a:noFill/>
        </p:spPr>
        <p:txBody>
          <a:bodyPr wrap="square" rtlCol="0">
            <a:spAutoFit/>
          </a:bodyPr>
          <a:lstStyle/>
          <a:p>
            <a:r>
              <a:rPr lang="en-US" sz="1400"/>
              <a:t>And inserting resolutions of identity  into this expression, we can massage it into the following form, where we’ve taken the t</a:t>
            </a:r>
            <a:r>
              <a:rPr lang="en-US" sz="1400" baseline="-25000"/>
              <a:t>a,b</a:t>
            </a:r>
            <a:r>
              <a:rPr lang="en-US" sz="1400"/>
              <a:t> </a:t>
            </a:r>
            <a:r>
              <a:rPr lang="en-US" sz="1400">
                <a:sym typeface="Wingdings" panose="05000000000000000000" pitchFamily="2" charset="2"/>
              </a:rPr>
              <a:t> ∞ limit now, and recognized that apparently in this limit, the identity of </a:t>
            </a:r>
            <a:r>
              <a:rPr lang="en-US" sz="1400"/>
              <a:t>|ψ</a:t>
            </a:r>
            <a:r>
              <a:rPr lang="en-US" sz="1400" baseline="-25000"/>
              <a:t>a</a:t>
            </a:r>
            <a:r>
              <a:rPr lang="en-US" sz="1400"/>
              <a:t>(</a:t>
            </a:r>
            <a:r>
              <a:rPr lang="en-US" sz="1400" b="1"/>
              <a:t>x</a:t>
            </a:r>
            <a:r>
              <a:rPr lang="en-US" sz="1400"/>
              <a:t>)&gt;, |ψ</a:t>
            </a:r>
            <a:r>
              <a:rPr lang="en-US" sz="1400" baseline="-25000"/>
              <a:t>b</a:t>
            </a:r>
            <a:r>
              <a:rPr lang="en-US" sz="1400"/>
              <a:t>(</a:t>
            </a:r>
            <a:r>
              <a:rPr lang="en-US" sz="1400" b="1"/>
              <a:t>x</a:t>
            </a:r>
            <a:r>
              <a:rPr lang="en-US" sz="1400"/>
              <a:t>)&gt; </a:t>
            </a:r>
            <a:r>
              <a:rPr lang="en-US" sz="1400">
                <a:sym typeface="Wingdings" panose="05000000000000000000" pitchFamily="2" charset="2"/>
              </a:rPr>
              <a:t>is pushed to irrelevance.</a:t>
            </a:r>
            <a:endParaRPr lang="en-US" sz="1600"/>
          </a:p>
        </p:txBody>
      </p:sp>
      <p:graphicFrame>
        <p:nvGraphicFramePr>
          <p:cNvPr id="32" name="Object 31">
            <a:extLst>
              <a:ext uri="{FF2B5EF4-FFF2-40B4-BE49-F238E27FC236}">
                <a16:creationId xmlns:a16="http://schemas.microsoft.com/office/drawing/2014/main" id="{372C21B9-4179-484F-8503-BB9F5AF5A3E3}"/>
              </a:ext>
            </a:extLst>
          </p:cNvPr>
          <p:cNvGraphicFramePr>
            <a:graphicFrameLocks noChangeAspect="1"/>
          </p:cNvGraphicFramePr>
          <p:nvPr/>
        </p:nvGraphicFramePr>
        <p:xfrm>
          <a:off x="263525" y="5638800"/>
          <a:ext cx="4768850" cy="828675"/>
        </p:xfrm>
        <a:graphic>
          <a:graphicData uri="http://schemas.openxmlformats.org/presentationml/2006/ole">
            <mc:AlternateContent xmlns:mc="http://schemas.openxmlformats.org/markup-compatibility/2006">
              <mc:Choice xmlns:v="urn:schemas-microsoft-com:vml" Requires="v">
                <p:oleObj name="Equation" r:id="rId5" imgW="4165560" imgH="736560" progId="Equation.DSMT4">
                  <p:embed/>
                </p:oleObj>
              </mc:Choice>
              <mc:Fallback>
                <p:oleObj name="Equation" r:id="rId5" imgW="4165560" imgH="736560" progId="Equation.DSMT4">
                  <p:embed/>
                  <p:pic>
                    <p:nvPicPr>
                      <p:cNvPr id="32" name="Object 31">
                        <a:extLst>
                          <a:ext uri="{FF2B5EF4-FFF2-40B4-BE49-F238E27FC236}">
                            <a16:creationId xmlns:a16="http://schemas.microsoft.com/office/drawing/2014/main" id="{372C21B9-4179-484F-8503-BB9F5AF5A3E3}"/>
                          </a:ext>
                        </a:extLst>
                      </p:cNvPr>
                      <p:cNvPicPr>
                        <a:picLocks noChangeAspect="1" noChangeArrowheads="1"/>
                      </p:cNvPicPr>
                      <p:nvPr/>
                    </p:nvPicPr>
                    <p:blipFill>
                      <a:blip r:embed="rId6"/>
                      <a:srcRect/>
                      <a:stretch>
                        <a:fillRect/>
                      </a:stretch>
                    </p:blipFill>
                    <p:spPr bwMode="auto">
                      <a:xfrm>
                        <a:off x="263525" y="5638800"/>
                        <a:ext cx="4768850" cy="828675"/>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302D45ED-B7D5-41E2-8F79-795C61028686}"/>
              </a:ext>
            </a:extLst>
          </p:cNvPr>
          <p:cNvGraphicFramePr>
            <a:graphicFrameLocks noChangeAspect="1"/>
          </p:cNvGraphicFramePr>
          <p:nvPr/>
        </p:nvGraphicFramePr>
        <p:xfrm>
          <a:off x="309563" y="2668588"/>
          <a:ext cx="7188200" cy="912812"/>
        </p:xfrm>
        <a:graphic>
          <a:graphicData uri="http://schemas.openxmlformats.org/presentationml/2006/ole">
            <mc:AlternateContent xmlns:mc="http://schemas.openxmlformats.org/markup-compatibility/2006">
              <mc:Choice xmlns:v="urn:schemas-microsoft-com:vml" Requires="v">
                <p:oleObj name="Equation" r:id="rId7" imgW="5829120" imgH="736560" progId="Equation.DSMT4">
                  <p:embed/>
                </p:oleObj>
              </mc:Choice>
              <mc:Fallback>
                <p:oleObj name="Equation" r:id="rId7" imgW="5829120" imgH="736560" progId="Equation.DSMT4">
                  <p:embed/>
                  <p:pic>
                    <p:nvPicPr>
                      <p:cNvPr id="4" name="Object 3">
                        <a:extLst>
                          <a:ext uri="{FF2B5EF4-FFF2-40B4-BE49-F238E27FC236}">
                            <a16:creationId xmlns:a16="http://schemas.microsoft.com/office/drawing/2014/main" id="{302D45ED-B7D5-41E2-8F79-795C61028686}"/>
                          </a:ext>
                        </a:extLst>
                      </p:cNvPr>
                      <p:cNvPicPr>
                        <a:picLocks noChangeAspect="1" noChangeArrowheads="1"/>
                      </p:cNvPicPr>
                      <p:nvPr/>
                    </p:nvPicPr>
                    <p:blipFill>
                      <a:blip r:embed="rId8"/>
                      <a:srcRect/>
                      <a:stretch>
                        <a:fillRect/>
                      </a:stretch>
                    </p:blipFill>
                    <p:spPr bwMode="auto">
                      <a:xfrm>
                        <a:off x="309563" y="2668588"/>
                        <a:ext cx="7188200" cy="9128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08E8D373-8B8E-47B5-BB26-C2ED245A9983}"/>
                  </a:ext>
                </a:extLst>
              </p14:cNvPr>
              <p14:cNvContentPartPr/>
              <p14:nvPr/>
            </p14:nvContentPartPr>
            <p14:xfrm>
              <a:off x="7578884" y="2802114"/>
              <a:ext cx="189360" cy="624600"/>
            </p14:xfrm>
          </p:contentPart>
        </mc:Choice>
        <mc:Fallback xmlns="">
          <p:pic>
            <p:nvPicPr>
              <p:cNvPr id="5" name="Ink 4">
                <a:extLst>
                  <a:ext uri="{FF2B5EF4-FFF2-40B4-BE49-F238E27FC236}">
                    <a16:creationId xmlns:a16="http://schemas.microsoft.com/office/drawing/2014/main" id="{08E8D373-8B8E-47B5-BB26-C2ED245A9983}"/>
                  </a:ext>
                </a:extLst>
              </p:cNvPr>
              <p:cNvPicPr/>
              <p:nvPr/>
            </p:nvPicPr>
            <p:blipFill>
              <a:blip r:embed="rId11"/>
              <a:stretch>
                <a:fillRect/>
              </a:stretch>
            </p:blipFill>
            <p:spPr>
              <a:xfrm>
                <a:off x="7569884" y="2793119"/>
                <a:ext cx="207000" cy="642230"/>
              </a:xfrm>
              <a:prstGeom prst="rect">
                <a:avLst/>
              </a:prstGeom>
            </p:spPr>
          </p:pic>
        </mc:Fallback>
      </mc:AlternateContent>
      <p:graphicFrame>
        <p:nvGraphicFramePr>
          <p:cNvPr id="11" name="Object 10">
            <a:extLst>
              <a:ext uri="{FF2B5EF4-FFF2-40B4-BE49-F238E27FC236}">
                <a16:creationId xmlns:a16="http://schemas.microsoft.com/office/drawing/2014/main" id="{7DF564CD-8AEB-41AC-93E0-05E780080AB8}"/>
              </a:ext>
            </a:extLst>
          </p:cNvPr>
          <p:cNvGraphicFramePr>
            <a:graphicFrameLocks noChangeAspect="1"/>
          </p:cNvGraphicFramePr>
          <p:nvPr/>
        </p:nvGraphicFramePr>
        <p:xfrm>
          <a:off x="7923213" y="2549525"/>
          <a:ext cx="1798637" cy="1076325"/>
        </p:xfrm>
        <a:graphic>
          <a:graphicData uri="http://schemas.openxmlformats.org/presentationml/2006/ole">
            <mc:AlternateContent xmlns:mc="http://schemas.openxmlformats.org/markup-compatibility/2006">
              <mc:Choice xmlns:v="urn:schemas-microsoft-com:vml" Requires="v">
                <p:oleObj name="Equation" r:id="rId12" imgW="1650960" imgH="990360" progId="Equation.DSMT4">
                  <p:embed/>
                </p:oleObj>
              </mc:Choice>
              <mc:Fallback>
                <p:oleObj name="Equation" r:id="rId12" imgW="1650960" imgH="990360" progId="Equation.DSMT4">
                  <p:embed/>
                  <p:pic>
                    <p:nvPicPr>
                      <p:cNvPr id="11" name="Object 10">
                        <a:extLst>
                          <a:ext uri="{FF2B5EF4-FFF2-40B4-BE49-F238E27FC236}">
                            <a16:creationId xmlns:a16="http://schemas.microsoft.com/office/drawing/2014/main" id="{7DF564CD-8AEB-41AC-93E0-05E780080AB8}"/>
                          </a:ext>
                        </a:extLst>
                      </p:cNvPr>
                      <p:cNvPicPr>
                        <a:picLocks noChangeAspect="1" noChangeArrowheads="1"/>
                      </p:cNvPicPr>
                      <p:nvPr/>
                    </p:nvPicPr>
                    <p:blipFill>
                      <a:blip r:embed="rId13"/>
                      <a:srcRect/>
                      <a:stretch>
                        <a:fillRect/>
                      </a:stretch>
                    </p:blipFill>
                    <p:spPr bwMode="auto">
                      <a:xfrm>
                        <a:off x="7923213" y="2549525"/>
                        <a:ext cx="1798637" cy="1076325"/>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93D9DC29-2544-4C6E-B65C-CF3597407793}"/>
              </a:ext>
            </a:extLst>
          </p:cNvPr>
          <p:cNvGraphicFramePr>
            <a:graphicFrameLocks noChangeAspect="1"/>
          </p:cNvGraphicFramePr>
          <p:nvPr/>
        </p:nvGraphicFramePr>
        <p:xfrm>
          <a:off x="345959" y="1319213"/>
          <a:ext cx="5921375" cy="506412"/>
        </p:xfrm>
        <a:graphic>
          <a:graphicData uri="http://schemas.openxmlformats.org/presentationml/2006/ole">
            <mc:AlternateContent xmlns:mc="http://schemas.openxmlformats.org/markup-compatibility/2006">
              <mc:Choice xmlns:v="urn:schemas-microsoft-com:vml" Requires="v">
                <p:oleObj name="Equation" r:id="rId14" imgW="4597200" imgH="393480" progId="Equation.DSMT4">
                  <p:embed/>
                </p:oleObj>
              </mc:Choice>
              <mc:Fallback>
                <p:oleObj name="Equation" r:id="rId14" imgW="4597200" imgH="393480" progId="Equation.DSMT4">
                  <p:embed/>
                  <p:pic>
                    <p:nvPicPr>
                      <p:cNvPr id="22" name="Object 21">
                        <a:extLst>
                          <a:ext uri="{FF2B5EF4-FFF2-40B4-BE49-F238E27FC236}">
                            <a16:creationId xmlns:a16="http://schemas.microsoft.com/office/drawing/2014/main" id="{93D9DC29-2544-4C6E-B65C-CF3597407793}"/>
                          </a:ext>
                        </a:extLst>
                      </p:cNvPr>
                      <p:cNvPicPr/>
                      <p:nvPr/>
                    </p:nvPicPr>
                    <p:blipFill>
                      <a:blip r:embed="rId15"/>
                      <a:stretch>
                        <a:fillRect/>
                      </a:stretch>
                    </p:blipFill>
                    <p:spPr>
                      <a:xfrm>
                        <a:off x="345959" y="1319213"/>
                        <a:ext cx="5921375" cy="506412"/>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5BE0BACD-2ED0-404B-872E-8BDAAD7A51A2}"/>
              </a:ext>
            </a:extLst>
          </p:cNvPr>
          <p:cNvGraphicFramePr>
            <a:graphicFrameLocks noChangeAspect="1"/>
          </p:cNvGraphicFramePr>
          <p:nvPr/>
        </p:nvGraphicFramePr>
        <p:xfrm>
          <a:off x="359791" y="4200525"/>
          <a:ext cx="4854575" cy="603250"/>
        </p:xfrm>
        <a:graphic>
          <a:graphicData uri="http://schemas.openxmlformats.org/presentationml/2006/ole">
            <mc:AlternateContent xmlns:mc="http://schemas.openxmlformats.org/markup-compatibility/2006">
              <mc:Choice xmlns:v="urn:schemas-microsoft-com:vml" Requires="v">
                <p:oleObj name="Equation" r:id="rId16" imgW="4114800" imgH="507960" progId="Equation.DSMT4">
                  <p:embed/>
                </p:oleObj>
              </mc:Choice>
              <mc:Fallback>
                <p:oleObj name="Equation" r:id="rId16" imgW="4114800" imgH="507960" progId="Equation.DSMT4">
                  <p:embed/>
                  <p:pic>
                    <p:nvPicPr>
                      <p:cNvPr id="9" name="Object 8">
                        <a:extLst>
                          <a:ext uri="{FF2B5EF4-FFF2-40B4-BE49-F238E27FC236}">
                            <a16:creationId xmlns:a16="http://schemas.microsoft.com/office/drawing/2014/main" id="{5BE0BACD-2ED0-404B-872E-8BDAAD7A51A2}"/>
                          </a:ext>
                        </a:extLst>
                      </p:cNvPr>
                      <p:cNvPicPr>
                        <a:picLocks noChangeAspect="1" noChangeArrowheads="1"/>
                      </p:cNvPicPr>
                      <p:nvPr/>
                    </p:nvPicPr>
                    <p:blipFill>
                      <a:blip r:embed="rId17"/>
                      <a:srcRect/>
                      <a:stretch>
                        <a:fillRect/>
                      </a:stretch>
                    </p:blipFill>
                    <p:spPr bwMode="auto">
                      <a:xfrm>
                        <a:off x="359791" y="4200525"/>
                        <a:ext cx="4854575" cy="60325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10BB0184-8BCE-489A-8E38-9E1357240F33}"/>
              </a:ext>
            </a:extLst>
          </p:cNvPr>
          <p:cNvGraphicFramePr>
            <a:graphicFrameLocks noChangeAspect="1"/>
          </p:cNvGraphicFramePr>
          <p:nvPr>
            <p:extLst>
              <p:ext uri="{D42A27DB-BD31-4B8C-83A1-F6EECF244321}">
                <p14:modId xmlns:p14="http://schemas.microsoft.com/office/powerpoint/2010/main" val="2194191243"/>
              </p:ext>
            </p:extLst>
          </p:nvPr>
        </p:nvGraphicFramePr>
        <p:xfrm>
          <a:off x="5799990" y="5735020"/>
          <a:ext cx="4487863" cy="512763"/>
        </p:xfrm>
        <a:graphic>
          <a:graphicData uri="http://schemas.openxmlformats.org/presentationml/2006/ole">
            <mc:AlternateContent xmlns:mc="http://schemas.openxmlformats.org/markup-compatibility/2006">
              <mc:Choice xmlns:v="urn:schemas-microsoft-com:vml" Requires="v">
                <p:oleObj name="Equation" r:id="rId18" imgW="3936960" imgH="431640" progId="Equation.DSMT4">
                  <p:embed/>
                </p:oleObj>
              </mc:Choice>
              <mc:Fallback>
                <p:oleObj name="Equation" r:id="rId18" imgW="3936960" imgH="431640" progId="Equation.DSMT4">
                  <p:embed/>
                  <p:pic>
                    <p:nvPicPr>
                      <p:cNvPr id="18" name="Object 17">
                        <a:extLst>
                          <a:ext uri="{FF2B5EF4-FFF2-40B4-BE49-F238E27FC236}">
                            <a16:creationId xmlns:a16="http://schemas.microsoft.com/office/drawing/2014/main" id="{10BB0184-8BCE-489A-8E38-9E1357240F33}"/>
                          </a:ext>
                        </a:extLst>
                      </p:cNvPr>
                      <p:cNvPicPr>
                        <a:picLocks noChangeAspect="1" noChangeArrowheads="1"/>
                      </p:cNvPicPr>
                      <p:nvPr/>
                    </p:nvPicPr>
                    <p:blipFill>
                      <a:blip r:embed="rId19"/>
                      <a:srcRect/>
                      <a:stretch>
                        <a:fillRect/>
                      </a:stretch>
                    </p:blipFill>
                    <p:spPr bwMode="auto">
                      <a:xfrm>
                        <a:off x="5799990" y="5735020"/>
                        <a:ext cx="4487863" cy="51276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012561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465629" cy="615553"/>
          </a:xfrm>
          <a:prstGeom prst="rect">
            <a:avLst/>
          </a:prstGeom>
          <a:noFill/>
        </p:spPr>
        <p:txBody>
          <a:bodyPr wrap="square" rtlCol="0">
            <a:spAutoFit/>
          </a:bodyPr>
          <a:lstStyle/>
          <a:p>
            <a:r>
              <a:rPr lang="en-US" b="1"/>
              <a:t>Coupled Representation (2)</a:t>
            </a:r>
          </a:p>
          <a:p>
            <a:r>
              <a:rPr lang="en-US" sz="1600"/>
              <a:t>So we have for the LS coupling scheme: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2025409"/>
            <a:ext cx="11220361" cy="830997"/>
          </a:xfrm>
          <a:prstGeom prst="rect">
            <a:avLst/>
          </a:prstGeom>
        </p:spPr>
        <p:txBody>
          <a:bodyPr wrap="square">
            <a:spAutoFit/>
          </a:bodyPr>
          <a:lstStyle/>
          <a:p>
            <a:r>
              <a:rPr lang="en-US" sz="1600"/>
              <a:t>We can write these in terms of either of the uncoupled representations.  Usually our aim is the first one.  But it takes some work to figure it out of course.  Note that there is a set of allowed j</a:t>
            </a:r>
            <a:r>
              <a:rPr lang="en-US" sz="1600" baseline="-25000"/>
              <a:t>T</a:t>
            </a:r>
            <a:r>
              <a:rPr lang="en-US" sz="1600"/>
              <a:t> for </a:t>
            </a:r>
            <a:r>
              <a:rPr lang="en-US" sz="1600" i="1"/>
              <a:t>each</a:t>
            </a:r>
            <a:r>
              <a:rPr lang="en-US" sz="1600"/>
              <a:t> pair of ℓ</a:t>
            </a:r>
            <a:r>
              <a:rPr lang="en-US" sz="1600" baseline="-25000"/>
              <a:t>T</a:t>
            </a:r>
            <a:r>
              <a:rPr lang="en-US" sz="1600"/>
              <a:t> and s</a:t>
            </a:r>
            <a:r>
              <a:rPr lang="en-US" sz="1600" baseline="-25000"/>
              <a:t>T</a:t>
            </a:r>
            <a:r>
              <a:rPr lang="en-US" sz="1600"/>
              <a:t> quantum numbers.  You can verify that this enumerates the same number of states as is in the uncoupled representations.  And blah blah about symmetry conditions.</a:t>
            </a:r>
          </a:p>
        </p:txBody>
      </p:sp>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3906332713"/>
              </p:ext>
            </p:extLst>
          </p:nvPr>
        </p:nvGraphicFramePr>
        <p:xfrm>
          <a:off x="280143" y="1499376"/>
          <a:ext cx="1611313" cy="420687"/>
        </p:xfrm>
        <a:graphic>
          <a:graphicData uri="http://schemas.openxmlformats.org/presentationml/2006/ole">
            <mc:AlternateContent xmlns:mc="http://schemas.openxmlformats.org/markup-compatibility/2006">
              <mc:Choice xmlns:v="urn:schemas-microsoft-com:vml" Requires="v">
                <p:oleObj name="Equation" r:id="rId3" imgW="1079280" imgH="279360" progId="Equation.DSMT4">
                  <p:embed/>
                </p:oleObj>
              </mc:Choice>
              <mc:Fallback>
                <p:oleObj name="Equation" r:id="rId3" imgW="107928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4"/>
                      <a:srcRect/>
                      <a:stretch>
                        <a:fillRect/>
                      </a:stretch>
                    </p:blipFill>
                    <p:spPr bwMode="auto">
                      <a:xfrm>
                        <a:off x="280143" y="1499376"/>
                        <a:ext cx="1611313" cy="42068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587FC4A7-F366-4404-8D78-2E6F357692EF}"/>
              </a:ext>
            </a:extLst>
          </p:cNvPr>
          <p:cNvGraphicFramePr>
            <a:graphicFrameLocks noChangeAspect="1"/>
          </p:cNvGraphicFramePr>
          <p:nvPr>
            <p:extLst>
              <p:ext uri="{D42A27DB-BD31-4B8C-83A1-F6EECF244321}">
                <p14:modId xmlns:p14="http://schemas.microsoft.com/office/powerpoint/2010/main" val="214816585"/>
              </p:ext>
            </p:extLst>
          </p:nvPr>
        </p:nvGraphicFramePr>
        <p:xfrm>
          <a:off x="280143" y="3038811"/>
          <a:ext cx="2810424" cy="1372933"/>
        </p:xfrm>
        <a:graphic>
          <a:graphicData uri="http://schemas.openxmlformats.org/presentationml/2006/ole">
            <mc:AlternateContent xmlns:mc="http://schemas.openxmlformats.org/markup-compatibility/2006">
              <mc:Choice xmlns:v="urn:schemas-microsoft-com:vml" Requires="v">
                <p:oleObj name="Equation" r:id="rId5" imgW="2070100" imgH="1016000" progId="Equation.DSMT4">
                  <p:embed/>
                </p:oleObj>
              </mc:Choice>
              <mc:Fallback>
                <p:oleObj name="Equation" r:id="rId5" imgW="2070100" imgH="10160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143" y="3038811"/>
                        <a:ext cx="2810424" cy="1372933"/>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F6FF996A-B1BF-4C8F-B070-FF88CF496246}"/>
              </a:ext>
            </a:extLst>
          </p:cNvPr>
          <p:cNvGraphicFramePr>
            <a:graphicFrameLocks noChangeAspect="1"/>
          </p:cNvGraphicFramePr>
          <p:nvPr>
            <p:extLst>
              <p:ext uri="{D42A27DB-BD31-4B8C-83A1-F6EECF244321}">
                <p14:modId xmlns:p14="http://schemas.microsoft.com/office/powerpoint/2010/main" val="1706109436"/>
              </p:ext>
            </p:extLst>
          </p:nvPr>
        </p:nvGraphicFramePr>
        <p:xfrm>
          <a:off x="3706420" y="3801479"/>
          <a:ext cx="605082" cy="1144226"/>
        </p:xfrm>
        <a:graphic>
          <a:graphicData uri="http://schemas.openxmlformats.org/presentationml/2006/ole">
            <mc:AlternateContent xmlns:mc="http://schemas.openxmlformats.org/markup-compatibility/2006">
              <mc:Choice xmlns:v="urn:schemas-microsoft-com:vml" Requires="v">
                <p:oleObj name="Equation" r:id="rId7" imgW="495085" imgH="939392" progId="Equation.DSMT4">
                  <p:embed/>
                </p:oleObj>
              </mc:Choice>
              <mc:Fallback>
                <p:oleObj name="Equation" r:id="rId7" imgW="495085" imgH="939392" progId="Equation.DSMT4">
                  <p:embed/>
                  <p:pic>
                    <p:nvPicPr>
                      <p:cNvPr id="16" name="Object 15">
                        <a:extLst>
                          <a:ext uri="{FF2B5EF4-FFF2-40B4-BE49-F238E27FC236}">
                            <a16:creationId xmlns:a16="http://schemas.microsoft.com/office/drawing/2014/main" id="{DAA4D746-74B7-4962-877F-C3394634961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06420" y="3801479"/>
                        <a:ext cx="605082" cy="1144226"/>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746A0985-D282-4C1B-ABA0-D9E924911EAA}"/>
              </a:ext>
            </a:extLst>
          </p:cNvPr>
          <p:cNvGraphicFramePr>
            <a:graphicFrameLocks noChangeAspect="1"/>
          </p:cNvGraphicFramePr>
          <p:nvPr>
            <p:extLst>
              <p:ext uri="{D42A27DB-BD31-4B8C-83A1-F6EECF244321}">
                <p14:modId xmlns:p14="http://schemas.microsoft.com/office/powerpoint/2010/main" val="650143345"/>
              </p:ext>
            </p:extLst>
          </p:nvPr>
        </p:nvGraphicFramePr>
        <p:xfrm>
          <a:off x="5088441" y="3801479"/>
          <a:ext cx="958018" cy="1121490"/>
        </p:xfrm>
        <a:graphic>
          <a:graphicData uri="http://schemas.openxmlformats.org/presentationml/2006/ole">
            <mc:AlternateContent xmlns:mc="http://schemas.openxmlformats.org/markup-compatibility/2006">
              <mc:Choice xmlns:v="urn:schemas-microsoft-com:vml" Requires="v">
                <p:oleObj name="Equation" r:id="rId9" imgW="799753" imgH="939392" progId="Equation.DSMT4">
                  <p:embed/>
                </p:oleObj>
              </mc:Choice>
              <mc:Fallback>
                <p:oleObj name="Equation" r:id="rId9" imgW="799753" imgH="939392" progId="Equation.DSMT4">
                  <p:embed/>
                  <p:pic>
                    <p:nvPicPr>
                      <p:cNvPr id="19" name="Object 18">
                        <a:extLst>
                          <a:ext uri="{FF2B5EF4-FFF2-40B4-BE49-F238E27FC236}">
                            <a16:creationId xmlns:a16="http://schemas.microsoft.com/office/drawing/2014/main" id="{D850B232-BC8D-40CB-8412-2318C041218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88441" y="3801479"/>
                        <a:ext cx="958018" cy="1121490"/>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1B369352-EC16-4822-9C1C-98F82DABD33E}"/>
              </a:ext>
            </a:extLst>
          </p:cNvPr>
          <p:cNvGraphicFramePr>
            <a:graphicFrameLocks noChangeAspect="1"/>
          </p:cNvGraphicFramePr>
          <p:nvPr>
            <p:extLst>
              <p:ext uri="{D42A27DB-BD31-4B8C-83A1-F6EECF244321}">
                <p14:modId xmlns:p14="http://schemas.microsoft.com/office/powerpoint/2010/main" val="1196000631"/>
              </p:ext>
            </p:extLst>
          </p:nvPr>
        </p:nvGraphicFramePr>
        <p:xfrm>
          <a:off x="8200702" y="5116813"/>
          <a:ext cx="1299979" cy="1065260"/>
        </p:xfrm>
        <a:graphic>
          <a:graphicData uri="http://schemas.openxmlformats.org/presentationml/2006/ole">
            <mc:AlternateContent xmlns:mc="http://schemas.openxmlformats.org/markup-compatibility/2006">
              <mc:Choice xmlns:v="urn:schemas-microsoft-com:vml" Requires="v">
                <p:oleObj name="Equation" r:id="rId11" imgW="1143000" imgH="939800" progId="Equation.DSMT4">
                  <p:embed/>
                </p:oleObj>
              </mc:Choice>
              <mc:Fallback>
                <p:oleObj name="Equation" r:id="rId11" imgW="1143000" imgH="939800" progId="Equation.DSMT4">
                  <p:embed/>
                  <p:pic>
                    <p:nvPicPr>
                      <p:cNvPr id="21" name="Object 20">
                        <a:extLst>
                          <a:ext uri="{FF2B5EF4-FFF2-40B4-BE49-F238E27FC236}">
                            <a16:creationId xmlns:a16="http://schemas.microsoft.com/office/drawing/2014/main" id="{23424187-3DC8-4012-BDE5-D5F998208A4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200702" y="5116813"/>
                        <a:ext cx="1299979" cy="1065260"/>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ADF2913A-5F38-4AD8-9523-984202D58F10}"/>
              </a:ext>
            </a:extLst>
          </p:cNvPr>
          <p:cNvGraphicFramePr>
            <a:graphicFrameLocks noChangeAspect="1"/>
          </p:cNvGraphicFramePr>
          <p:nvPr>
            <p:extLst>
              <p:ext uri="{D42A27DB-BD31-4B8C-83A1-F6EECF244321}">
                <p14:modId xmlns:p14="http://schemas.microsoft.com/office/powerpoint/2010/main" val="2948176112"/>
              </p:ext>
            </p:extLst>
          </p:nvPr>
        </p:nvGraphicFramePr>
        <p:xfrm>
          <a:off x="3706421" y="5053611"/>
          <a:ext cx="963974" cy="1128462"/>
        </p:xfrm>
        <a:graphic>
          <a:graphicData uri="http://schemas.openxmlformats.org/presentationml/2006/ole">
            <mc:AlternateContent xmlns:mc="http://schemas.openxmlformats.org/markup-compatibility/2006">
              <mc:Choice xmlns:v="urn:schemas-microsoft-com:vml" Requires="v">
                <p:oleObj name="Equation" r:id="rId13" imgW="799753" imgH="939392" progId="Equation.DSMT4">
                  <p:embed/>
                </p:oleObj>
              </mc:Choice>
              <mc:Fallback>
                <p:oleObj name="Equation" r:id="rId13" imgW="799753" imgH="939392" progId="Equation.DSMT4">
                  <p:embed/>
                  <p:pic>
                    <p:nvPicPr>
                      <p:cNvPr id="25" name="Object 24">
                        <a:extLst>
                          <a:ext uri="{FF2B5EF4-FFF2-40B4-BE49-F238E27FC236}">
                            <a16:creationId xmlns:a16="http://schemas.microsoft.com/office/drawing/2014/main" id="{3A1C2DF1-44B5-4606-B2D7-05635651A8B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6421" y="5053611"/>
                        <a:ext cx="963974" cy="1128462"/>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BD6428AC-C28F-403C-B19A-A54DF94D8ADB}"/>
              </a:ext>
            </a:extLst>
          </p:cNvPr>
          <p:cNvGraphicFramePr>
            <a:graphicFrameLocks noChangeAspect="1"/>
          </p:cNvGraphicFramePr>
          <p:nvPr>
            <p:extLst>
              <p:ext uri="{D42A27DB-BD31-4B8C-83A1-F6EECF244321}">
                <p14:modId xmlns:p14="http://schemas.microsoft.com/office/powerpoint/2010/main" val="3333651467"/>
              </p:ext>
            </p:extLst>
          </p:nvPr>
        </p:nvGraphicFramePr>
        <p:xfrm>
          <a:off x="5088441" y="4963068"/>
          <a:ext cx="2747642" cy="1219005"/>
        </p:xfrm>
        <a:graphic>
          <a:graphicData uri="http://schemas.openxmlformats.org/presentationml/2006/ole">
            <mc:AlternateContent xmlns:mc="http://schemas.openxmlformats.org/markup-compatibility/2006">
              <mc:Choice xmlns:v="urn:schemas-microsoft-com:vml" Requires="v">
                <p:oleObj name="Equation" r:id="rId15" imgW="2772674" imgH="1234440" progId="Equation.DSMT4">
                  <p:embed/>
                </p:oleObj>
              </mc:Choice>
              <mc:Fallback>
                <p:oleObj name="Equation" r:id="rId15" imgW="2772674" imgH="1234440" progId="Equation.DSMT4">
                  <p:embed/>
                  <p:pic>
                    <p:nvPicPr>
                      <p:cNvPr id="27" name="Object 26">
                        <a:extLst>
                          <a:ext uri="{FF2B5EF4-FFF2-40B4-BE49-F238E27FC236}">
                            <a16:creationId xmlns:a16="http://schemas.microsoft.com/office/drawing/2014/main" id="{E5050103-97D6-40A5-B4AC-4D3532510896}"/>
                          </a:ext>
                        </a:extLst>
                      </p:cNvPr>
                      <p:cNvPicPr>
                        <a:picLocks noChangeAspect="1" noChangeArrowheads="1"/>
                      </p:cNvPicPr>
                      <p:nvPr/>
                    </p:nvPicPr>
                    <p:blipFill>
                      <a:blip r:embed="rId16"/>
                      <a:srcRect/>
                      <a:stretch>
                        <a:fillRect/>
                      </a:stretch>
                    </p:blipFill>
                    <p:spPr bwMode="auto">
                      <a:xfrm>
                        <a:off x="5088441" y="4963068"/>
                        <a:ext cx="2747642" cy="1219005"/>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D6B86206-EE63-49ED-A6BC-67AD1A21A170}"/>
              </a:ext>
            </a:extLst>
          </p:cNvPr>
          <p:cNvGraphicFramePr>
            <a:graphicFrameLocks noChangeAspect="1"/>
          </p:cNvGraphicFramePr>
          <p:nvPr>
            <p:extLst>
              <p:ext uri="{D42A27DB-BD31-4B8C-83A1-F6EECF244321}">
                <p14:modId xmlns:p14="http://schemas.microsoft.com/office/powerpoint/2010/main" val="3158421689"/>
              </p:ext>
            </p:extLst>
          </p:nvPr>
        </p:nvGraphicFramePr>
        <p:xfrm>
          <a:off x="8066620" y="3828505"/>
          <a:ext cx="3358667" cy="1037494"/>
        </p:xfrm>
        <a:graphic>
          <a:graphicData uri="http://schemas.openxmlformats.org/presentationml/2006/ole">
            <mc:AlternateContent xmlns:mc="http://schemas.openxmlformats.org/markup-compatibility/2006">
              <mc:Choice xmlns:v="urn:schemas-microsoft-com:vml" Requires="v">
                <p:oleObj name="Equation" r:id="rId17" imgW="3035300" imgH="939800" progId="Equation.DSMT4">
                  <p:embed/>
                </p:oleObj>
              </mc:Choice>
              <mc:Fallback>
                <p:oleObj name="Equation" r:id="rId17" imgW="3035300" imgH="939800" progId="Equation.DSMT4">
                  <p:embed/>
                  <p:pic>
                    <p:nvPicPr>
                      <p:cNvPr id="29" name="Object 28">
                        <a:extLst>
                          <a:ext uri="{FF2B5EF4-FFF2-40B4-BE49-F238E27FC236}">
                            <a16:creationId xmlns:a16="http://schemas.microsoft.com/office/drawing/2014/main" id="{6CD9EAB6-9DA3-4595-8BC6-B493A2485E4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066620" y="3828505"/>
                        <a:ext cx="3358667" cy="1037494"/>
                      </a:xfrm>
                      <a:prstGeom prst="rect">
                        <a:avLst/>
                      </a:prstGeom>
                      <a:noFill/>
                    </p:spPr>
                  </p:pic>
                </p:oleObj>
              </mc:Fallback>
            </mc:AlternateContent>
          </a:graphicData>
        </a:graphic>
      </p:graphicFrame>
      <p:sp>
        <p:nvSpPr>
          <p:cNvPr id="39" name="TextBox 38">
            <a:extLst>
              <a:ext uri="{FF2B5EF4-FFF2-40B4-BE49-F238E27FC236}">
                <a16:creationId xmlns:a16="http://schemas.microsoft.com/office/drawing/2014/main" id="{BDF484DA-2710-4A11-940E-21C50847BFE7}"/>
              </a:ext>
            </a:extLst>
          </p:cNvPr>
          <p:cNvSpPr txBox="1"/>
          <p:nvPr/>
        </p:nvSpPr>
        <p:spPr>
          <a:xfrm>
            <a:off x="3670555" y="3020897"/>
            <a:ext cx="5430880" cy="584775"/>
          </a:xfrm>
          <a:prstGeom prst="rect">
            <a:avLst/>
          </a:prstGeom>
          <a:noFill/>
        </p:spPr>
        <p:txBody>
          <a:bodyPr wrap="square" rtlCol="0">
            <a:spAutoFit/>
          </a:bodyPr>
          <a:lstStyle/>
          <a:p>
            <a:r>
              <a:rPr lang="en-US" sz="1600"/>
              <a:t>For instance suppose we have two electrons in the ℓ = 1 state.  What are possible values of these four quantum #’s? </a:t>
            </a:r>
          </a:p>
        </p:txBody>
      </p:sp>
      <p:sp>
        <p:nvSpPr>
          <p:cNvPr id="16" name="TextBox 15">
            <a:extLst>
              <a:ext uri="{FF2B5EF4-FFF2-40B4-BE49-F238E27FC236}">
                <a16:creationId xmlns:a16="http://schemas.microsoft.com/office/drawing/2014/main" id="{09F12762-6405-4368-8F64-320AB691F84B}"/>
              </a:ext>
            </a:extLst>
          </p:cNvPr>
          <p:cNvSpPr txBox="1"/>
          <p:nvPr/>
        </p:nvSpPr>
        <p:spPr>
          <a:xfrm>
            <a:off x="2383668" y="51429"/>
            <a:ext cx="8672052" cy="584775"/>
          </a:xfrm>
          <a:prstGeom prst="rect">
            <a:avLst/>
          </a:prstGeom>
          <a:noFill/>
        </p:spPr>
        <p:txBody>
          <a:bodyPr wrap="square" rtlCol="0">
            <a:spAutoFit/>
          </a:bodyPr>
          <a:lstStyle/>
          <a:p>
            <a:r>
              <a:rPr lang="en-US" sz="3200" b="1" u="sng"/>
              <a:t>Symmetrization of Angular Momentum States</a:t>
            </a:r>
          </a:p>
        </p:txBody>
      </p:sp>
      <p:graphicFrame>
        <p:nvGraphicFramePr>
          <p:cNvPr id="2" name="Object 1">
            <a:extLst>
              <a:ext uri="{FF2B5EF4-FFF2-40B4-BE49-F238E27FC236}">
                <a16:creationId xmlns:a16="http://schemas.microsoft.com/office/drawing/2014/main" id="{9835B62B-96E9-1D75-0A71-CCA20ED36421}"/>
              </a:ext>
            </a:extLst>
          </p:cNvPr>
          <p:cNvGraphicFramePr>
            <a:graphicFrameLocks noChangeAspect="1"/>
          </p:cNvGraphicFramePr>
          <p:nvPr>
            <p:extLst>
              <p:ext uri="{D42A27DB-BD31-4B8C-83A1-F6EECF244321}">
                <p14:modId xmlns:p14="http://schemas.microsoft.com/office/powerpoint/2010/main" val="3978388644"/>
              </p:ext>
            </p:extLst>
          </p:nvPr>
        </p:nvGraphicFramePr>
        <p:xfrm>
          <a:off x="2930843" y="1504266"/>
          <a:ext cx="5475287" cy="371475"/>
        </p:xfrm>
        <a:graphic>
          <a:graphicData uri="http://schemas.openxmlformats.org/presentationml/2006/ole">
            <mc:AlternateContent xmlns:mc="http://schemas.openxmlformats.org/markup-compatibility/2006">
              <mc:Choice xmlns:v="urn:schemas-microsoft-com:vml" Requires="v">
                <p:oleObj name="Equation" r:id="rId19" imgW="5474504" imgH="372053" progId="Equation.DSMT4">
                  <p:embed/>
                </p:oleObj>
              </mc:Choice>
              <mc:Fallback>
                <p:oleObj name="Equation" r:id="rId19" imgW="5474504" imgH="372053" progId="Equation.DSMT4">
                  <p:embed/>
                  <p:pic>
                    <p:nvPicPr>
                      <p:cNvPr id="0" name=""/>
                      <p:cNvPicPr/>
                      <p:nvPr/>
                    </p:nvPicPr>
                    <p:blipFill>
                      <a:blip r:embed="rId20"/>
                      <a:stretch>
                        <a:fillRect/>
                      </a:stretch>
                    </p:blipFill>
                    <p:spPr>
                      <a:xfrm>
                        <a:off x="2930843" y="1504266"/>
                        <a:ext cx="5475287" cy="371475"/>
                      </a:xfrm>
                      <a:prstGeom prst="rect">
                        <a:avLst/>
                      </a:prstGeom>
                    </p:spPr>
                  </p:pic>
                </p:oleObj>
              </mc:Fallback>
            </mc:AlternateContent>
          </a:graphicData>
        </a:graphic>
      </p:graphicFrame>
    </p:spTree>
    <p:extLst>
      <p:ext uri="{BB962C8B-B14F-4D97-AF65-F5344CB8AC3E}">
        <p14:creationId xmlns:p14="http://schemas.microsoft.com/office/powerpoint/2010/main" val="1463706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17539"/>
            <a:ext cx="5067300" cy="1015663"/>
          </a:xfrm>
          <a:prstGeom prst="rect">
            <a:avLst/>
          </a:prstGeom>
          <a:noFill/>
        </p:spPr>
        <p:txBody>
          <a:bodyPr wrap="square" rtlCol="0">
            <a:spAutoFit/>
          </a:bodyPr>
          <a:lstStyle/>
          <a:p>
            <a:r>
              <a:rPr lang="en-US" b="1"/>
              <a:t>Coupled Representation (2) example</a:t>
            </a:r>
          </a:p>
          <a:p>
            <a:r>
              <a:rPr lang="en-US" sz="1400"/>
              <a:t>Suppose we have two electrons in the ℓ = 0 state.  What values of J</a:t>
            </a:r>
            <a:r>
              <a:rPr lang="en-US" sz="1400" baseline="-25000"/>
              <a:t>T</a:t>
            </a:r>
            <a:r>
              <a:rPr lang="en-US" sz="1400" baseline="30000"/>
              <a:t>2</a:t>
            </a:r>
            <a:r>
              <a:rPr lang="en-US" sz="1400"/>
              <a:t>, J</a:t>
            </a:r>
            <a:r>
              <a:rPr lang="en-US" sz="1400" baseline="-25000"/>
              <a:t>Tz</a:t>
            </a:r>
            <a:r>
              <a:rPr lang="en-US" sz="1400"/>
              <a:t> could we measure, and what are the associated eigenstates?  Well the possible states are (see right ---&gt;):</a:t>
            </a:r>
            <a:endParaRPr lang="en-US" sz="1600"/>
          </a:p>
        </p:txBody>
      </p:sp>
      <p:graphicFrame>
        <p:nvGraphicFramePr>
          <p:cNvPr id="6" name="Object 5">
            <a:extLst>
              <a:ext uri="{FF2B5EF4-FFF2-40B4-BE49-F238E27FC236}">
                <a16:creationId xmlns:a16="http://schemas.microsoft.com/office/drawing/2014/main" id="{933A6A21-C1FD-4EA0-8860-35B50D3F4FDA}"/>
              </a:ext>
            </a:extLst>
          </p:cNvPr>
          <p:cNvGraphicFramePr>
            <a:graphicFrameLocks noChangeAspect="1"/>
          </p:cNvGraphicFramePr>
          <p:nvPr>
            <p:extLst>
              <p:ext uri="{D42A27DB-BD31-4B8C-83A1-F6EECF244321}">
                <p14:modId xmlns:p14="http://schemas.microsoft.com/office/powerpoint/2010/main" val="2939879528"/>
              </p:ext>
            </p:extLst>
          </p:nvPr>
        </p:nvGraphicFramePr>
        <p:xfrm>
          <a:off x="5726898" y="1008304"/>
          <a:ext cx="4821465" cy="1076373"/>
        </p:xfrm>
        <a:graphic>
          <a:graphicData uri="http://schemas.openxmlformats.org/presentationml/2006/ole">
            <mc:AlternateContent xmlns:mc="http://schemas.openxmlformats.org/markup-compatibility/2006">
              <mc:Choice xmlns:v="urn:schemas-microsoft-com:vml" Requires="v">
                <p:oleObj name="Equation" r:id="rId3" imgW="4647960" imgH="1041120" progId="Equation.DSMT4">
                  <p:embed/>
                </p:oleObj>
              </mc:Choice>
              <mc:Fallback>
                <p:oleObj name="Equation" r:id="rId3" imgW="4647960" imgH="1041120" progId="Equation.DSMT4">
                  <p:embed/>
                  <p:pic>
                    <p:nvPicPr>
                      <p:cNvPr id="0" name="Object 1"/>
                      <p:cNvPicPr>
                        <a:picLocks noChangeAspect="1" noChangeArrowheads="1"/>
                      </p:cNvPicPr>
                      <p:nvPr/>
                    </p:nvPicPr>
                    <p:blipFill>
                      <a:blip r:embed="rId4"/>
                      <a:srcRect/>
                      <a:stretch>
                        <a:fillRect/>
                      </a:stretch>
                    </p:blipFill>
                    <p:spPr bwMode="auto">
                      <a:xfrm>
                        <a:off x="5726898" y="1008304"/>
                        <a:ext cx="4821465" cy="1076373"/>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D66C20B7-2D38-4578-9AAF-0A31F66D54D1}"/>
              </a:ext>
            </a:extLst>
          </p:cNvPr>
          <p:cNvGraphicFramePr>
            <a:graphicFrameLocks noChangeAspect="1"/>
          </p:cNvGraphicFramePr>
          <p:nvPr>
            <p:extLst>
              <p:ext uri="{D42A27DB-BD31-4B8C-83A1-F6EECF244321}">
                <p14:modId xmlns:p14="http://schemas.microsoft.com/office/powerpoint/2010/main" val="602457833"/>
              </p:ext>
            </p:extLst>
          </p:nvPr>
        </p:nvGraphicFramePr>
        <p:xfrm>
          <a:off x="297290" y="2780761"/>
          <a:ext cx="3584575" cy="989012"/>
        </p:xfrm>
        <a:graphic>
          <a:graphicData uri="http://schemas.openxmlformats.org/presentationml/2006/ole">
            <mc:AlternateContent xmlns:mc="http://schemas.openxmlformats.org/markup-compatibility/2006">
              <mc:Choice xmlns:v="urn:schemas-microsoft-com:vml" Requires="v">
                <p:oleObj name="Equation" r:id="rId5" imgW="3035160" imgH="838080" progId="Equation.DSMT4">
                  <p:embed/>
                </p:oleObj>
              </mc:Choice>
              <mc:Fallback>
                <p:oleObj name="Equation" r:id="rId5" imgW="3035160" imgH="838080" progId="Equation.DSMT4">
                  <p:embed/>
                  <p:pic>
                    <p:nvPicPr>
                      <p:cNvPr id="0" name="Object 6"/>
                      <p:cNvPicPr>
                        <a:picLocks noChangeAspect="1" noChangeArrowheads="1"/>
                      </p:cNvPicPr>
                      <p:nvPr/>
                    </p:nvPicPr>
                    <p:blipFill>
                      <a:blip r:embed="rId6"/>
                      <a:srcRect/>
                      <a:stretch>
                        <a:fillRect/>
                      </a:stretch>
                    </p:blipFill>
                    <p:spPr bwMode="auto">
                      <a:xfrm>
                        <a:off x="297290" y="2780761"/>
                        <a:ext cx="3584575" cy="9890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C21C7C-A545-4BD0-ACC2-529CD130A4A8}"/>
              </a:ext>
            </a:extLst>
          </p:cNvPr>
          <p:cNvSpPr txBox="1"/>
          <p:nvPr/>
        </p:nvSpPr>
        <p:spPr>
          <a:xfrm>
            <a:off x="204926" y="2318787"/>
            <a:ext cx="2321341" cy="307777"/>
          </a:xfrm>
          <a:prstGeom prst="rect">
            <a:avLst/>
          </a:prstGeom>
          <a:noFill/>
        </p:spPr>
        <p:txBody>
          <a:bodyPr wrap="none" rtlCol="0">
            <a:spAutoFit/>
          </a:bodyPr>
          <a:lstStyle/>
          <a:p>
            <a:r>
              <a:rPr lang="en-US" sz="1400"/>
              <a:t>And decomposition of first is:</a:t>
            </a:r>
            <a:endParaRPr lang="en-US" sz="1600"/>
          </a:p>
        </p:txBody>
      </p:sp>
      <p:sp>
        <p:nvSpPr>
          <p:cNvPr id="31" name="TextBox 30">
            <a:extLst>
              <a:ext uri="{FF2B5EF4-FFF2-40B4-BE49-F238E27FC236}">
                <a16:creationId xmlns:a16="http://schemas.microsoft.com/office/drawing/2014/main" id="{A504C1A5-65CD-4D4B-823C-34C6A736F77D}"/>
              </a:ext>
            </a:extLst>
          </p:cNvPr>
          <p:cNvSpPr txBox="1"/>
          <p:nvPr/>
        </p:nvSpPr>
        <p:spPr>
          <a:xfrm>
            <a:off x="204926" y="3986478"/>
            <a:ext cx="4238468" cy="307777"/>
          </a:xfrm>
          <a:prstGeom prst="rect">
            <a:avLst/>
          </a:prstGeom>
          <a:noFill/>
        </p:spPr>
        <p:txBody>
          <a:bodyPr wrap="none" rtlCol="0">
            <a:spAutoFit/>
          </a:bodyPr>
          <a:lstStyle/>
          <a:p>
            <a:r>
              <a:rPr lang="en-US" sz="1400"/>
              <a:t>To get coefficients we can apply the raising operator J</a:t>
            </a:r>
            <a:r>
              <a:rPr lang="en-US" sz="1400" baseline="-25000"/>
              <a:t>T+</a:t>
            </a:r>
            <a:r>
              <a:rPr lang="en-US" sz="1400"/>
              <a:t>:</a:t>
            </a:r>
            <a:endParaRPr lang="en-US" sz="1600"/>
          </a:p>
        </p:txBody>
      </p:sp>
      <p:graphicFrame>
        <p:nvGraphicFramePr>
          <p:cNvPr id="20" name="Object 19">
            <a:extLst>
              <a:ext uri="{FF2B5EF4-FFF2-40B4-BE49-F238E27FC236}">
                <a16:creationId xmlns:a16="http://schemas.microsoft.com/office/drawing/2014/main" id="{C382FAA0-75A1-4B41-897E-F880B4B06EF5}"/>
              </a:ext>
            </a:extLst>
          </p:cNvPr>
          <p:cNvGraphicFramePr>
            <a:graphicFrameLocks noChangeAspect="1"/>
          </p:cNvGraphicFramePr>
          <p:nvPr>
            <p:extLst>
              <p:ext uri="{D42A27DB-BD31-4B8C-83A1-F6EECF244321}">
                <p14:modId xmlns:p14="http://schemas.microsoft.com/office/powerpoint/2010/main" val="1997848029"/>
              </p:ext>
            </p:extLst>
          </p:nvPr>
        </p:nvGraphicFramePr>
        <p:xfrm>
          <a:off x="304738" y="4415637"/>
          <a:ext cx="5067300" cy="1546225"/>
        </p:xfrm>
        <a:graphic>
          <a:graphicData uri="http://schemas.openxmlformats.org/presentationml/2006/ole">
            <mc:AlternateContent xmlns:mc="http://schemas.openxmlformats.org/markup-compatibility/2006">
              <mc:Choice xmlns:v="urn:schemas-microsoft-com:vml" Requires="v">
                <p:oleObj name="Equation" r:id="rId7" imgW="5067000" imgH="1549080" progId="Equation.DSMT4">
                  <p:embed/>
                </p:oleObj>
              </mc:Choice>
              <mc:Fallback>
                <p:oleObj name="Equation" r:id="rId7" imgW="5067000" imgH="1549080" progId="Equation.DSMT4">
                  <p:embed/>
                  <p:pic>
                    <p:nvPicPr>
                      <p:cNvPr id="0" name="Object 8"/>
                      <p:cNvPicPr>
                        <a:picLocks noChangeAspect="1" noChangeArrowheads="1"/>
                      </p:cNvPicPr>
                      <p:nvPr/>
                    </p:nvPicPr>
                    <p:blipFill>
                      <a:blip r:embed="rId8"/>
                      <a:srcRect/>
                      <a:stretch>
                        <a:fillRect/>
                      </a:stretch>
                    </p:blipFill>
                    <p:spPr bwMode="auto">
                      <a:xfrm>
                        <a:off x="304738" y="4415637"/>
                        <a:ext cx="5067300" cy="1546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33">
            <a:extLst>
              <a:ext uri="{FF2B5EF4-FFF2-40B4-BE49-F238E27FC236}">
                <a16:creationId xmlns:a16="http://schemas.microsoft.com/office/drawing/2014/main" id="{8DD9B4FC-C672-4452-8085-E3911BCECBE6}"/>
              </a:ext>
            </a:extLst>
          </p:cNvPr>
          <p:cNvGraphicFramePr>
            <a:graphicFrameLocks noChangeAspect="1"/>
          </p:cNvGraphicFramePr>
          <p:nvPr>
            <p:extLst>
              <p:ext uri="{D42A27DB-BD31-4B8C-83A1-F6EECF244321}">
                <p14:modId xmlns:p14="http://schemas.microsoft.com/office/powerpoint/2010/main" val="4007027277"/>
              </p:ext>
            </p:extLst>
          </p:nvPr>
        </p:nvGraphicFramePr>
        <p:xfrm>
          <a:off x="2667786" y="6186475"/>
          <a:ext cx="3059112" cy="509587"/>
        </p:xfrm>
        <a:graphic>
          <a:graphicData uri="http://schemas.openxmlformats.org/presentationml/2006/ole">
            <mc:AlternateContent xmlns:mc="http://schemas.openxmlformats.org/markup-compatibility/2006">
              <mc:Choice xmlns:v="urn:schemas-microsoft-com:vml" Requires="v">
                <p:oleObj name="Equation" r:id="rId9" imgW="2590560" imgH="431640" progId="Equation.DSMT4">
                  <p:embed/>
                </p:oleObj>
              </mc:Choice>
              <mc:Fallback>
                <p:oleObj name="Equation" r:id="rId9" imgW="2590560" imgH="431640" progId="Equation.DSMT4">
                  <p:embed/>
                  <p:pic>
                    <p:nvPicPr>
                      <p:cNvPr id="14" name="Object 13">
                        <a:extLst>
                          <a:ext uri="{FF2B5EF4-FFF2-40B4-BE49-F238E27FC236}">
                            <a16:creationId xmlns:a16="http://schemas.microsoft.com/office/drawing/2014/main" id="{D66C20B7-2D38-4578-9AAF-0A31F66D54D1}"/>
                          </a:ext>
                        </a:extLst>
                      </p:cNvPr>
                      <p:cNvPicPr>
                        <a:picLocks noChangeAspect="1" noChangeArrowheads="1"/>
                      </p:cNvPicPr>
                      <p:nvPr/>
                    </p:nvPicPr>
                    <p:blipFill>
                      <a:blip r:embed="rId10"/>
                      <a:srcRect/>
                      <a:stretch>
                        <a:fillRect/>
                      </a:stretch>
                    </p:blipFill>
                    <p:spPr bwMode="auto">
                      <a:xfrm>
                        <a:off x="2667786" y="6186475"/>
                        <a:ext cx="3059112" cy="509587"/>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E646D02A-77B4-4164-B743-FCC1157CB952}"/>
              </a:ext>
            </a:extLst>
          </p:cNvPr>
          <p:cNvSpPr txBox="1"/>
          <p:nvPr/>
        </p:nvSpPr>
        <p:spPr>
          <a:xfrm>
            <a:off x="241680" y="6186475"/>
            <a:ext cx="2416679" cy="523220"/>
          </a:xfrm>
          <a:prstGeom prst="rect">
            <a:avLst/>
          </a:prstGeom>
          <a:noFill/>
        </p:spPr>
        <p:txBody>
          <a:bodyPr wrap="square" rtlCol="0">
            <a:spAutoFit/>
          </a:bodyPr>
          <a:lstStyle/>
          <a:p>
            <a:r>
              <a:rPr lang="en-US" sz="1400"/>
              <a:t>So, and note it’s consistent with symmetry requirements:</a:t>
            </a:r>
            <a:endParaRPr lang="en-US"/>
          </a:p>
        </p:txBody>
      </p:sp>
      <p:sp>
        <p:nvSpPr>
          <p:cNvPr id="36" name="TextBox 35">
            <a:extLst>
              <a:ext uri="{FF2B5EF4-FFF2-40B4-BE49-F238E27FC236}">
                <a16:creationId xmlns:a16="http://schemas.microsoft.com/office/drawing/2014/main" id="{2F676DAB-C5E4-401C-9CE0-02C54E90FF84}"/>
              </a:ext>
            </a:extLst>
          </p:cNvPr>
          <p:cNvSpPr txBox="1"/>
          <p:nvPr/>
        </p:nvSpPr>
        <p:spPr>
          <a:xfrm>
            <a:off x="6096000" y="2366354"/>
            <a:ext cx="2814488" cy="307777"/>
          </a:xfrm>
          <a:prstGeom prst="rect">
            <a:avLst/>
          </a:prstGeom>
          <a:noFill/>
        </p:spPr>
        <p:txBody>
          <a:bodyPr wrap="none" rtlCol="0">
            <a:spAutoFit/>
          </a:bodyPr>
          <a:lstStyle/>
          <a:p>
            <a:r>
              <a:rPr lang="en-US" sz="1400"/>
              <a:t>And decomposition of second set is:</a:t>
            </a:r>
            <a:endParaRPr lang="en-US" sz="1600"/>
          </a:p>
        </p:txBody>
      </p:sp>
      <p:sp>
        <p:nvSpPr>
          <p:cNvPr id="37" name="TextBox 36">
            <a:extLst>
              <a:ext uri="{FF2B5EF4-FFF2-40B4-BE49-F238E27FC236}">
                <a16:creationId xmlns:a16="http://schemas.microsoft.com/office/drawing/2014/main" id="{91319406-C7C7-40BC-ADD8-8D8315980BA0}"/>
              </a:ext>
            </a:extLst>
          </p:cNvPr>
          <p:cNvSpPr txBox="1"/>
          <p:nvPr/>
        </p:nvSpPr>
        <p:spPr>
          <a:xfrm>
            <a:off x="6096000" y="3349270"/>
            <a:ext cx="5929957" cy="307777"/>
          </a:xfrm>
          <a:prstGeom prst="rect">
            <a:avLst/>
          </a:prstGeom>
          <a:noFill/>
        </p:spPr>
        <p:txBody>
          <a:bodyPr wrap="none" rtlCol="0">
            <a:spAutoFit/>
          </a:bodyPr>
          <a:lstStyle/>
          <a:p>
            <a:r>
              <a:rPr lang="en-US" sz="1400"/>
              <a:t>To get others, we use the lowering operator J</a:t>
            </a:r>
            <a:r>
              <a:rPr lang="en-US" sz="1400" baseline="-25000"/>
              <a:t>T-</a:t>
            </a:r>
            <a:r>
              <a:rPr lang="en-US" sz="1400"/>
              <a:t>, or use orthgonality conditions…</a:t>
            </a:r>
            <a:endParaRPr lang="en-US" sz="1600"/>
          </a:p>
        </p:txBody>
      </p:sp>
      <p:graphicFrame>
        <p:nvGraphicFramePr>
          <p:cNvPr id="41" name="Object 40">
            <a:extLst>
              <a:ext uri="{FF2B5EF4-FFF2-40B4-BE49-F238E27FC236}">
                <a16:creationId xmlns:a16="http://schemas.microsoft.com/office/drawing/2014/main" id="{D15822EE-5BF0-44D0-8D21-CCEB9EEDDA0B}"/>
              </a:ext>
            </a:extLst>
          </p:cNvPr>
          <p:cNvGraphicFramePr>
            <a:graphicFrameLocks noChangeAspect="1"/>
          </p:cNvGraphicFramePr>
          <p:nvPr>
            <p:extLst>
              <p:ext uri="{D42A27DB-BD31-4B8C-83A1-F6EECF244321}">
                <p14:modId xmlns:p14="http://schemas.microsoft.com/office/powerpoint/2010/main" val="4187321157"/>
              </p:ext>
            </p:extLst>
          </p:nvPr>
        </p:nvGraphicFramePr>
        <p:xfrm>
          <a:off x="6164113" y="2780761"/>
          <a:ext cx="5492750" cy="457200"/>
        </p:xfrm>
        <a:graphic>
          <a:graphicData uri="http://schemas.openxmlformats.org/presentationml/2006/ole">
            <mc:AlternateContent xmlns:mc="http://schemas.openxmlformats.org/markup-compatibility/2006">
              <mc:Choice xmlns:v="urn:schemas-microsoft-com:vml" Requires="v">
                <p:oleObj name="Equation" r:id="rId11" imgW="5486400" imgH="457200" progId="Equation.DSMT4">
                  <p:embed/>
                </p:oleObj>
              </mc:Choice>
              <mc:Fallback>
                <p:oleObj name="Equation" r:id="rId11" imgW="5486400" imgH="457200" progId="Equation.DSMT4">
                  <p:embed/>
                  <p:pic>
                    <p:nvPicPr>
                      <p:cNvPr id="0" name="Object 13"/>
                      <p:cNvPicPr>
                        <a:picLocks noChangeAspect="1" noChangeArrowheads="1"/>
                      </p:cNvPicPr>
                      <p:nvPr/>
                    </p:nvPicPr>
                    <p:blipFill>
                      <a:blip r:embed="rId12"/>
                      <a:srcRect/>
                      <a:stretch>
                        <a:fillRect/>
                      </a:stretch>
                    </p:blipFill>
                    <p:spPr bwMode="auto">
                      <a:xfrm>
                        <a:off x="6164113" y="2780761"/>
                        <a:ext cx="549275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 name="Object 42">
            <a:extLst>
              <a:ext uri="{FF2B5EF4-FFF2-40B4-BE49-F238E27FC236}">
                <a16:creationId xmlns:a16="http://schemas.microsoft.com/office/drawing/2014/main" id="{4A2AC424-2B53-4295-9C02-D1FAE56D224C}"/>
              </a:ext>
            </a:extLst>
          </p:cNvPr>
          <p:cNvGraphicFramePr>
            <a:graphicFrameLocks noChangeAspect="1"/>
          </p:cNvGraphicFramePr>
          <p:nvPr>
            <p:extLst>
              <p:ext uri="{D42A27DB-BD31-4B8C-83A1-F6EECF244321}">
                <p14:modId xmlns:p14="http://schemas.microsoft.com/office/powerpoint/2010/main" val="1524441162"/>
              </p:ext>
            </p:extLst>
          </p:nvPr>
        </p:nvGraphicFramePr>
        <p:xfrm>
          <a:off x="6226819" y="3818307"/>
          <a:ext cx="5367337" cy="995363"/>
        </p:xfrm>
        <a:graphic>
          <a:graphicData uri="http://schemas.openxmlformats.org/presentationml/2006/ole">
            <mc:AlternateContent xmlns:mc="http://schemas.openxmlformats.org/markup-compatibility/2006">
              <mc:Choice xmlns:v="urn:schemas-microsoft-com:vml" Requires="v">
                <p:oleObj name="Equation" r:id="rId13" imgW="5067000" imgH="939600" progId="Equation.DSMT4">
                  <p:embed/>
                </p:oleObj>
              </mc:Choice>
              <mc:Fallback>
                <p:oleObj name="Equation" r:id="rId13" imgW="5067000" imgH="939600" progId="Equation.DSMT4">
                  <p:embed/>
                  <p:pic>
                    <p:nvPicPr>
                      <p:cNvPr id="0" name="Object 21"/>
                      <p:cNvPicPr>
                        <a:picLocks noChangeAspect="1" noChangeArrowheads="1"/>
                      </p:cNvPicPr>
                      <p:nvPr/>
                    </p:nvPicPr>
                    <p:blipFill>
                      <a:blip r:embed="rId14"/>
                      <a:srcRect/>
                      <a:stretch>
                        <a:fillRect/>
                      </a:stretch>
                    </p:blipFill>
                    <p:spPr bwMode="auto">
                      <a:xfrm>
                        <a:off x="6226819" y="3818307"/>
                        <a:ext cx="5367337" cy="995363"/>
                      </a:xfrm>
                      <a:prstGeom prst="rect">
                        <a:avLst/>
                      </a:prstGeom>
                      <a:noFill/>
                    </p:spPr>
                  </p:pic>
                </p:oleObj>
              </mc:Fallback>
            </mc:AlternateContent>
          </a:graphicData>
        </a:graphic>
      </p:graphicFrame>
      <p:sp>
        <p:nvSpPr>
          <p:cNvPr id="44" name="TextBox 43">
            <a:extLst>
              <a:ext uri="{FF2B5EF4-FFF2-40B4-BE49-F238E27FC236}">
                <a16:creationId xmlns:a16="http://schemas.microsoft.com/office/drawing/2014/main" id="{AB1DB318-B17F-47BC-8DE3-EBE3C388C2B5}"/>
              </a:ext>
            </a:extLst>
          </p:cNvPr>
          <p:cNvSpPr txBox="1"/>
          <p:nvPr/>
        </p:nvSpPr>
        <p:spPr>
          <a:xfrm>
            <a:off x="6135832" y="5009637"/>
            <a:ext cx="5751430" cy="1600438"/>
          </a:xfrm>
          <a:prstGeom prst="rect">
            <a:avLst/>
          </a:prstGeom>
          <a:noFill/>
        </p:spPr>
        <p:txBody>
          <a:bodyPr wrap="square" rtlCol="0">
            <a:spAutoFit/>
          </a:bodyPr>
          <a:lstStyle/>
          <a:p>
            <a:r>
              <a:rPr lang="en-US" sz="1400">
                <a:solidFill>
                  <a:srgbClr val="0000FF"/>
                </a:solidFill>
              </a:rPr>
              <a:t>But we’ll observe that only the first set satisfies the symmetry requirements, and so only that one is an actual possibility.  And using the Pauli-Exclusion principle, we could’ve inferred this state as the only physical possibility.  </a:t>
            </a:r>
            <a:r>
              <a:rPr lang="en-US" sz="1400"/>
              <a:t>We should also notice that the raising/lowering operator preserves exchange symmetry because it is itself symmetric, so after working out any of the eigenfunctions in the second set and finding it was symmetric, we could’ve concluded they’d all be.  </a:t>
            </a:r>
          </a:p>
        </p:txBody>
      </p:sp>
      <p:sp>
        <p:nvSpPr>
          <p:cNvPr id="18" name="TextBox 17">
            <a:extLst>
              <a:ext uri="{FF2B5EF4-FFF2-40B4-BE49-F238E27FC236}">
                <a16:creationId xmlns:a16="http://schemas.microsoft.com/office/drawing/2014/main" id="{5B8EECD1-ADDA-4C70-B6EF-573DB105C892}"/>
              </a:ext>
            </a:extLst>
          </p:cNvPr>
          <p:cNvSpPr txBox="1"/>
          <p:nvPr/>
        </p:nvSpPr>
        <p:spPr>
          <a:xfrm>
            <a:off x="2324160" y="111310"/>
            <a:ext cx="8672052" cy="584775"/>
          </a:xfrm>
          <a:prstGeom prst="rect">
            <a:avLst/>
          </a:prstGeom>
          <a:noFill/>
        </p:spPr>
        <p:txBody>
          <a:bodyPr wrap="square" rtlCol="0">
            <a:spAutoFit/>
          </a:bodyPr>
          <a:lstStyle/>
          <a:p>
            <a:r>
              <a:rPr lang="en-US" sz="3200" b="1" u="sng"/>
              <a:t>Symmetrization of Angular Momentum States</a:t>
            </a:r>
          </a:p>
        </p:txBody>
      </p:sp>
      <mc:AlternateContent xmlns:mc="http://schemas.openxmlformats.org/markup-compatibility/2006" xmlns:p14="http://schemas.microsoft.com/office/powerpoint/2010/main">
        <mc:Choice Requires="p14">
          <p:contentPart p14:bwMode="auto" r:id="rId15">
            <p14:nvContentPartPr>
              <p14:cNvPr id="2" name="Ink 1">
                <a:extLst>
                  <a:ext uri="{FF2B5EF4-FFF2-40B4-BE49-F238E27FC236}">
                    <a16:creationId xmlns:a16="http://schemas.microsoft.com/office/drawing/2014/main" id="{623C6C81-53F3-68A7-2D04-5325BC8211EE}"/>
                  </a:ext>
                </a:extLst>
              </p14:cNvPr>
              <p14:cNvContentPartPr/>
              <p14:nvPr/>
            </p14:nvContentPartPr>
            <p14:xfrm>
              <a:off x="5048120" y="5434840"/>
              <a:ext cx="997560" cy="568800"/>
            </p14:xfrm>
          </p:contentPart>
        </mc:Choice>
        <mc:Fallback xmlns="">
          <p:pic>
            <p:nvPicPr>
              <p:cNvPr id="2" name="Ink 1">
                <a:extLst>
                  <a:ext uri="{FF2B5EF4-FFF2-40B4-BE49-F238E27FC236}">
                    <a16:creationId xmlns:a16="http://schemas.microsoft.com/office/drawing/2014/main" id="{623C6C81-53F3-68A7-2D04-5325BC8211EE}"/>
                  </a:ext>
                </a:extLst>
              </p:cNvPr>
              <p:cNvPicPr/>
              <p:nvPr/>
            </p:nvPicPr>
            <p:blipFill>
              <a:blip r:embed="rId16"/>
              <a:stretch>
                <a:fillRect/>
              </a:stretch>
            </p:blipFill>
            <p:spPr>
              <a:xfrm>
                <a:off x="5042000" y="5428720"/>
                <a:ext cx="1009800" cy="581040"/>
              </a:xfrm>
              <a:prstGeom prst="rect">
                <a:avLst/>
              </a:prstGeom>
            </p:spPr>
          </p:pic>
        </mc:Fallback>
      </mc:AlternateContent>
    </p:spTree>
    <p:extLst>
      <p:ext uri="{BB962C8B-B14F-4D97-AF65-F5344CB8AC3E}">
        <p14:creationId xmlns:p14="http://schemas.microsoft.com/office/powerpoint/2010/main" val="1995318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17539"/>
            <a:ext cx="5067300" cy="1015663"/>
          </a:xfrm>
          <a:prstGeom prst="rect">
            <a:avLst/>
          </a:prstGeom>
          <a:noFill/>
        </p:spPr>
        <p:txBody>
          <a:bodyPr wrap="square" rtlCol="0">
            <a:spAutoFit/>
          </a:bodyPr>
          <a:lstStyle/>
          <a:p>
            <a:r>
              <a:rPr lang="en-US" b="1"/>
              <a:t>Coupled Representation (2) example</a:t>
            </a:r>
          </a:p>
          <a:p>
            <a:r>
              <a:rPr lang="en-US" sz="1400">
                <a:ea typeface="Times New Roman" panose="02020603050405020304" pitchFamily="18" charset="0"/>
              </a:rPr>
              <a:t>Consider two hypothetical bosons with s = 0 and ℓ = 1.  What are the possible values of J</a:t>
            </a:r>
            <a:r>
              <a:rPr lang="en-US" sz="1400" baseline="-25000">
                <a:ea typeface="Times New Roman" panose="02020603050405020304" pitchFamily="18" charset="0"/>
              </a:rPr>
              <a:t>T</a:t>
            </a:r>
            <a:r>
              <a:rPr lang="en-US" sz="1400" baseline="30000">
                <a:ea typeface="Times New Roman" panose="02020603050405020304" pitchFamily="18" charset="0"/>
              </a:rPr>
              <a:t>2</a:t>
            </a:r>
            <a:r>
              <a:rPr lang="en-US" sz="1400">
                <a:ea typeface="Times New Roman" panose="02020603050405020304" pitchFamily="18" charset="0"/>
              </a:rPr>
              <a:t> and J</a:t>
            </a:r>
            <a:r>
              <a:rPr lang="en-US" sz="1400" baseline="-25000">
                <a:ea typeface="Times New Roman" panose="02020603050405020304" pitchFamily="18" charset="0"/>
              </a:rPr>
              <a:t>Tz</a:t>
            </a:r>
            <a:r>
              <a:rPr lang="en-US" sz="1400">
                <a:ea typeface="Times New Roman" panose="02020603050405020304" pitchFamily="18" charset="0"/>
              </a:rPr>
              <a:t> that can be measured?  And what is the representation of these states?</a:t>
            </a:r>
          </a:p>
        </p:txBody>
      </p:sp>
      <p:graphicFrame>
        <p:nvGraphicFramePr>
          <p:cNvPr id="6" name="Object 5">
            <a:extLst>
              <a:ext uri="{FF2B5EF4-FFF2-40B4-BE49-F238E27FC236}">
                <a16:creationId xmlns:a16="http://schemas.microsoft.com/office/drawing/2014/main" id="{933A6A21-C1FD-4EA0-8860-35B50D3F4FDA}"/>
              </a:ext>
            </a:extLst>
          </p:cNvPr>
          <p:cNvGraphicFramePr>
            <a:graphicFrameLocks noChangeAspect="1"/>
          </p:cNvGraphicFramePr>
          <p:nvPr>
            <p:extLst>
              <p:ext uri="{D42A27DB-BD31-4B8C-83A1-F6EECF244321}">
                <p14:modId xmlns:p14="http://schemas.microsoft.com/office/powerpoint/2010/main" val="3595363579"/>
              </p:ext>
            </p:extLst>
          </p:nvPr>
        </p:nvGraphicFramePr>
        <p:xfrm>
          <a:off x="5347321" y="940512"/>
          <a:ext cx="6481762" cy="1076325"/>
        </p:xfrm>
        <a:graphic>
          <a:graphicData uri="http://schemas.openxmlformats.org/presentationml/2006/ole">
            <mc:AlternateContent xmlns:mc="http://schemas.openxmlformats.org/markup-compatibility/2006">
              <mc:Choice xmlns:v="urn:schemas-microsoft-com:vml" Requires="v">
                <p:oleObj name="Equation" r:id="rId3" imgW="6248160" imgH="1041120" progId="Equation.DSMT4">
                  <p:embed/>
                </p:oleObj>
              </mc:Choice>
              <mc:Fallback>
                <p:oleObj name="Equation" r:id="rId3" imgW="6248160" imgH="1041120" progId="Equation.DSMT4">
                  <p:embed/>
                  <p:pic>
                    <p:nvPicPr>
                      <p:cNvPr id="6" name="Object 5">
                        <a:extLst>
                          <a:ext uri="{FF2B5EF4-FFF2-40B4-BE49-F238E27FC236}">
                            <a16:creationId xmlns:a16="http://schemas.microsoft.com/office/drawing/2014/main" id="{933A6A21-C1FD-4EA0-8860-35B50D3F4FDA}"/>
                          </a:ext>
                        </a:extLst>
                      </p:cNvPr>
                      <p:cNvPicPr>
                        <a:picLocks noChangeAspect="1" noChangeArrowheads="1"/>
                      </p:cNvPicPr>
                      <p:nvPr/>
                    </p:nvPicPr>
                    <p:blipFill>
                      <a:blip r:embed="rId4"/>
                      <a:srcRect/>
                      <a:stretch>
                        <a:fillRect/>
                      </a:stretch>
                    </p:blipFill>
                    <p:spPr bwMode="auto">
                      <a:xfrm>
                        <a:off x="5347321" y="940512"/>
                        <a:ext cx="6481762" cy="1076325"/>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C21C7C-A545-4BD0-ACC2-529CD130A4A8}"/>
              </a:ext>
            </a:extLst>
          </p:cNvPr>
          <p:cNvSpPr txBox="1"/>
          <p:nvPr/>
        </p:nvSpPr>
        <p:spPr>
          <a:xfrm>
            <a:off x="204926" y="2318787"/>
            <a:ext cx="1976567" cy="307777"/>
          </a:xfrm>
          <a:prstGeom prst="rect">
            <a:avLst/>
          </a:prstGeom>
          <a:noFill/>
        </p:spPr>
        <p:txBody>
          <a:bodyPr wrap="none" rtlCol="0">
            <a:spAutoFit/>
          </a:bodyPr>
          <a:lstStyle/>
          <a:p>
            <a:r>
              <a:rPr lang="en-US" sz="1400"/>
              <a:t>Decomposition of last is:</a:t>
            </a:r>
            <a:endParaRPr lang="en-US" sz="1600"/>
          </a:p>
        </p:txBody>
      </p:sp>
      <p:sp>
        <p:nvSpPr>
          <p:cNvPr id="31" name="TextBox 30">
            <a:extLst>
              <a:ext uri="{FF2B5EF4-FFF2-40B4-BE49-F238E27FC236}">
                <a16:creationId xmlns:a16="http://schemas.microsoft.com/office/drawing/2014/main" id="{A504C1A5-65CD-4D4B-823C-34C6A736F77D}"/>
              </a:ext>
            </a:extLst>
          </p:cNvPr>
          <p:cNvSpPr txBox="1"/>
          <p:nvPr/>
        </p:nvSpPr>
        <p:spPr>
          <a:xfrm>
            <a:off x="166043" y="3384672"/>
            <a:ext cx="4147033" cy="307777"/>
          </a:xfrm>
          <a:prstGeom prst="rect">
            <a:avLst/>
          </a:prstGeom>
          <a:noFill/>
        </p:spPr>
        <p:txBody>
          <a:bodyPr wrap="none" rtlCol="0">
            <a:spAutoFit/>
          </a:bodyPr>
          <a:lstStyle/>
          <a:p>
            <a:r>
              <a:rPr lang="en-US" sz="1400"/>
              <a:t>To get the others we can use the lowering operator J</a:t>
            </a:r>
            <a:r>
              <a:rPr lang="en-US" sz="1400" baseline="-25000"/>
              <a:t>T-</a:t>
            </a:r>
            <a:r>
              <a:rPr lang="en-US" sz="1400"/>
              <a:t>:</a:t>
            </a:r>
            <a:endParaRPr lang="en-US" sz="1600"/>
          </a:p>
        </p:txBody>
      </p:sp>
      <p:sp>
        <p:nvSpPr>
          <p:cNvPr id="36" name="TextBox 35">
            <a:extLst>
              <a:ext uri="{FF2B5EF4-FFF2-40B4-BE49-F238E27FC236}">
                <a16:creationId xmlns:a16="http://schemas.microsoft.com/office/drawing/2014/main" id="{2F676DAB-C5E4-401C-9CE0-02C54E90FF84}"/>
              </a:ext>
            </a:extLst>
          </p:cNvPr>
          <p:cNvSpPr txBox="1"/>
          <p:nvPr/>
        </p:nvSpPr>
        <p:spPr>
          <a:xfrm>
            <a:off x="6096000" y="2366354"/>
            <a:ext cx="5448479" cy="307777"/>
          </a:xfrm>
          <a:prstGeom prst="rect">
            <a:avLst/>
          </a:prstGeom>
          <a:noFill/>
        </p:spPr>
        <p:txBody>
          <a:bodyPr wrap="none" rtlCol="0">
            <a:spAutoFit/>
          </a:bodyPr>
          <a:lstStyle/>
          <a:p>
            <a:r>
              <a:rPr lang="en-US" sz="1400"/>
              <a:t>And decomposition of second set is, using its orthogonality to |2022&gt;</a:t>
            </a:r>
            <a:r>
              <a:rPr lang="en-US" sz="1400" baseline="-25000"/>
              <a:t>LS</a:t>
            </a:r>
            <a:r>
              <a:rPr lang="en-US" sz="1400"/>
              <a:t>:</a:t>
            </a:r>
            <a:endParaRPr lang="en-US" sz="1600"/>
          </a:p>
        </p:txBody>
      </p:sp>
      <p:sp>
        <p:nvSpPr>
          <p:cNvPr id="37" name="TextBox 36">
            <a:extLst>
              <a:ext uri="{FF2B5EF4-FFF2-40B4-BE49-F238E27FC236}">
                <a16:creationId xmlns:a16="http://schemas.microsoft.com/office/drawing/2014/main" id="{91319406-C7C7-40BC-ADD8-8D8315980BA0}"/>
              </a:ext>
            </a:extLst>
          </p:cNvPr>
          <p:cNvSpPr txBox="1"/>
          <p:nvPr/>
        </p:nvSpPr>
        <p:spPr>
          <a:xfrm>
            <a:off x="6096000" y="3396405"/>
            <a:ext cx="5929957" cy="307777"/>
          </a:xfrm>
          <a:prstGeom prst="rect">
            <a:avLst/>
          </a:prstGeom>
          <a:noFill/>
        </p:spPr>
        <p:txBody>
          <a:bodyPr wrap="none" rtlCol="0">
            <a:spAutoFit/>
          </a:bodyPr>
          <a:lstStyle/>
          <a:p>
            <a:r>
              <a:rPr lang="en-US" sz="1400"/>
              <a:t>To get others, we use the lowering operator J</a:t>
            </a:r>
            <a:r>
              <a:rPr lang="en-US" sz="1400" baseline="-25000"/>
              <a:t>T-</a:t>
            </a:r>
            <a:r>
              <a:rPr lang="en-US" sz="1400"/>
              <a:t>, or use orthgonality conditions…</a:t>
            </a:r>
            <a:endParaRPr lang="en-US" sz="1600"/>
          </a:p>
        </p:txBody>
      </p:sp>
      <p:sp>
        <p:nvSpPr>
          <p:cNvPr id="44" name="TextBox 43">
            <a:extLst>
              <a:ext uri="{FF2B5EF4-FFF2-40B4-BE49-F238E27FC236}">
                <a16:creationId xmlns:a16="http://schemas.microsoft.com/office/drawing/2014/main" id="{AB1DB318-B17F-47BC-8DE3-EBE3C388C2B5}"/>
              </a:ext>
            </a:extLst>
          </p:cNvPr>
          <p:cNvSpPr txBox="1"/>
          <p:nvPr/>
        </p:nvSpPr>
        <p:spPr>
          <a:xfrm>
            <a:off x="6105352" y="4958837"/>
            <a:ext cx="5067300" cy="307777"/>
          </a:xfrm>
          <a:prstGeom prst="rect">
            <a:avLst/>
          </a:prstGeom>
          <a:noFill/>
        </p:spPr>
        <p:txBody>
          <a:bodyPr wrap="square" rtlCol="0">
            <a:spAutoFit/>
          </a:bodyPr>
          <a:lstStyle/>
          <a:p>
            <a:r>
              <a:rPr lang="en-US" sz="1400"/>
              <a:t>Decomposition of first is, using orthogonality with |1010&gt;</a:t>
            </a:r>
            <a:r>
              <a:rPr lang="en-US" sz="1400" baseline="-25000"/>
              <a:t>LS</a:t>
            </a:r>
            <a:r>
              <a:rPr lang="en-US" sz="1400"/>
              <a:t>:</a:t>
            </a:r>
          </a:p>
        </p:txBody>
      </p:sp>
      <p:graphicFrame>
        <p:nvGraphicFramePr>
          <p:cNvPr id="7" name="Object 6">
            <a:extLst>
              <a:ext uri="{FF2B5EF4-FFF2-40B4-BE49-F238E27FC236}">
                <a16:creationId xmlns:a16="http://schemas.microsoft.com/office/drawing/2014/main" id="{3072D479-6A2A-43E8-9ACB-BB412ED3CC6C}"/>
              </a:ext>
            </a:extLst>
          </p:cNvPr>
          <p:cNvGraphicFramePr>
            <a:graphicFrameLocks noChangeAspect="1"/>
          </p:cNvGraphicFramePr>
          <p:nvPr>
            <p:extLst>
              <p:ext uri="{D42A27DB-BD31-4B8C-83A1-F6EECF244321}">
                <p14:modId xmlns:p14="http://schemas.microsoft.com/office/powerpoint/2010/main" val="2938559382"/>
              </p:ext>
            </p:extLst>
          </p:nvPr>
        </p:nvGraphicFramePr>
        <p:xfrm>
          <a:off x="234950" y="2800217"/>
          <a:ext cx="4113213" cy="423863"/>
        </p:xfrm>
        <a:graphic>
          <a:graphicData uri="http://schemas.openxmlformats.org/presentationml/2006/ole">
            <mc:AlternateContent xmlns:mc="http://schemas.openxmlformats.org/markup-compatibility/2006">
              <mc:Choice xmlns:v="urn:schemas-microsoft-com:vml" Requires="v">
                <p:oleObj name="Equation" r:id="rId5" imgW="3568680" imgH="368280" progId="Equation.DSMT4">
                  <p:embed/>
                </p:oleObj>
              </mc:Choice>
              <mc:Fallback>
                <p:oleObj name="Equation" r:id="rId5" imgW="3568680" imgH="368280" progId="Equation.DSMT4">
                  <p:embed/>
                  <p:pic>
                    <p:nvPicPr>
                      <p:cNvPr id="0" name="Object 8"/>
                      <p:cNvPicPr>
                        <a:picLocks noChangeAspect="1" noChangeArrowheads="1"/>
                      </p:cNvPicPr>
                      <p:nvPr/>
                    </p:nvPicPr>
                    <p:blipFill>
                      <a:blip r:embed="rId6"/>
                      <a:srcRect/>
                      <a:stretch>
                        <a:fillRect/>
                      </a:stretch>
                    </p:blipFill>
                    <p:spPr bwMode="auto">
                      <a:xfrm>
                        <a:off x="234950" y="2800217"/>
                        <a:ext cx="4113213" cy="423863"/>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6AD63A3-D9C9-4BAE-9439-92129CAE002E}"/>
              </a:ext>
            </a:extLst>
          </p:cNvPr>
          <p:cNvGraphicFramePr>
            <a:graphicFrameLocks noChangeAspect="1"/>
          </p:cNvGraphicFramePr>
          <p:nvPr>
            <p:extLst>
              <p:ext uri="{D42A27DB-BD31-4B8C-83A1-F6EECF244321}">
                <p14:modId xmlns:p14="http://schemas.microsoft.com/office/powerpoint/2010/main" val="3520453185"/>
              </p:ext>
            </p:extLst>
          </p:nvPr>
        </p:nvGraphicFramePr>
        <p:xfrm>
          <a:off x="234950" y="3816774"/>
          <a:ext cx="4684713" cy="1893887"/>
        </p:xfrm>
        <a:graphic>
          <a:graphicData uri="http://schemas.openxmlformats.org/presentationml/2006/ole">
            <mc:AlternateContent xmlns:mc="http://schemas.openxmlformats.org/markup-compatibility/2006">
              <mc:Choice xmlns:v="urn:schemas-microsoft-com:vml" Requires="v">
                <p:oleObj name="Equation" r:id="rId7" imgW="3848040" imgH="1549080" progId="Equation.DSMT4">
                  <p:embed/>
                </p:oleObj>
              </mc:Choice>
              <mc:Fallback>
                <p:oleObj name="Equation" r:id="rId7" imgW="3848040" imgH="1549080" progId="Equation.DSMT4">
                  <p:embed/>
                  <p:pic>
                    <p:nvPicPr>
                      <p:cNvPr id="0" name="Object 10"/>
                      <p:cNvPicPr>
                        <a:picLocks noChangeAspect="1" noChangeArrowheads="1"/>
                      </p:cNvPicPr>
                      <p:nvPr/>
                    </p:nvPicPr>
                    <p:blipFill>
                      <a:blip r:embed="rId8"/>
                      <a:srcRect/>
                      <a:stretch>
                        <a:fillRect/>
                      </a:stretch>
                    </p:blipFill>
                    <p:spPr bwMode="auto">
                      <a:xfrm>
                        <a:off x="234950" y="3816774"/>
                        <a:ext cx="4684713" cy="1893887"/>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74741D37-B9DA-4ECA-AE78-14AD73042B7D}"/>
              </a:ext>
            </a:extLst>
          </p:cNvPr>
          <p:cNvGraphicFramePr>
            <a:graphicFrameLocks noChangeAspect="1"/>
          </p:cNvGraphicFramePr>
          <p:nvPr>
            <p:extLst>
              <p:ext uri="{D42A27DB-BD31-4B8C-83A1-F6EECF244321}">
                <p14:modId xmlns:p14="http://schemas.microsoft.com/office/powerpoint/2010/main" val="204344718"/>
              </p:ext>
            </p:extLst>
          </p:nvPr>
        </p:nvGraphicFramePr>
        <p:xfrm>
          <a:off x="6174323" y="2807521"/>
          <a:ext cx="5520005" cy="541746"/>
        </p:xfrm>
        <a:graphic>
          <a:graphicData uri="http://schemas.openxmlformats.org/presentationml/2006/ole">
            <mc:AlternateContent xmlns:mc="http://schemas.openxmlformats.org/markup-compatibility/2006">
              <mc:Choice xmlns:v="urn:schemas-microsoft-com:vml" Requires="v">
                <p:oleObj name="Equation" r:id="rId9" imgW="4533840" imgH="444240" progId="Equation.DSMT4">
                  <p:embed/>
                </p:oleObj>
              </mc:Choice>
              <mc:Fallback>
                <p:oleObj name="Equation" r:id="rId9" imgW="4533840" imgH="444240" progId="Equation.DSMT4">
                  <p:embed/>
                  <p:pic>
                    <p:nvPicPr>
                      <p:cNvPr id="0" name="Object 26"/>
                      <p:cNvPicPr>
                        <a:picLocks noChangeAspect="1" noChangeArrowheads="1"/>
                      </p:cNvPicPr>
                      <p:nvPr/>
                    </p:nvPicPr>
                    <p:blipFill>
                      <a:blip r:embed="rId10"/>
                      <a:srcRect/>
                      <a:stretch>
                        <a:fillRect/>
                      </a:stretch>
                    </p:blipFill>
                    <p:spPr bwMode="auto">
                      <a:xfrm>
                        <a:off x="6174323" y="2807521"/>
                        <a:ext cx="5520005" cy="541746"/>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D61E18B7-FD34-40AA-B7E4-CFA304141F41}"/>
              </a:ext>
            </a:extLst>
          </p:cNvPr>
          <p:cNvGraphicFramePr>
            <a:graphicFrameLocks noChangeAspect="1"/>
          </p:cNvGraphicFramePr>
          <p:nvPr>
            <p:extLst>
              <p:ext uri="{D42A27DB-BD31-4B8C-83A1-F6EECF244321}">
                <p14:modId xmlns:p14="http://schemas.microsoft.com/office/powerpoint/2010/main" val="3161331722"/>
              </p:ext>
            </p:extLst>
          </p:nvPr>
        </p:nvGraphicFramePr>
        <p:xfrm>
          <a:off x="6174323" y="3781120"/>
          <a:ext cx="4171950" cy="1079500"/>
        </p:xfrm>
        <a:graphic>
          <a:graphicData uri="http://schemas.openxmlformats.org/presentationml/2006/ole">
            <mc:AlternateContent xmlns:mc="http://schemas.openxmlformats.org/markup-compatibility/2006">
              <mc:Choice xmlns:v="urn:schemas-microsoft-com:vml" Requires="v">
                <p:oleObj name="Equation" r:id="rId11" imgW="3340080" imgH="863280" progId="Equation.DSMT4">
                  <p:embed/>
                </p:oleObj>
              </mc:Choice>
              <mc:Fallback>
                <p:oleObj name="Equation" r:id="rId11" imgW="3340080" imgH="863280" progId="Equation.DSMT4">
                  <p:embed/>
                  <p:pic>
                    <p:nvPicPr>
                      <p:cNvPr id="0" name="Object 28"/>
                      <p:cNvPicPr>
                        <a:picLocks noChangeAspect="1" noChangeArrowheads="1"/>
                      </p:cNvPicPr>
                      <p:nvPr/>
                    </p:nvPicPr>
                    <p:blipFill>
                      <a:blip r:embed="rId12"/>
                      <a:srcRect/>
                      <a:stretch>
                        <a:fillRect/>
                      </a:stretch>
                    </p:blipFill>
                    <p:spPr bwMode="auto">
                      <a:xfrm>
                        <a:off x="6174323" y="3781120"/>
                        <a:ext cx="4171950" cy="1079500"/>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EF6099D7-C1AE-416A-BD39-4DA601739554}"/>
              </a:ext>
            </a:extLst>
          </p:cNvPr>
          <p:cNvSpPr txBox="1"/>
          <p:nvPr/>
        </p:nvSpPr>
        <p:spPr>
          <a:xfrm>
            <a:off x="6095192" y="6397860"/>
            <a:ext cx="5693251" cy="307777"/>
          </a:xfrm>
          <a:prstGeom prst="rect">
            <a:avLst/>
          </a:prstGeom>
          <a:noFill/>
        </p:spPr>
        <p:txBody>
          <a:bodyPr wrap="square" rtlCol="0">
            <a:spAutoFit/>
          </a:bodyPr>
          <a:lstStyle/>
          <a:p>
            <a:r>
              <a:rPr lang="en-US" sz="1400">
                <a:solidFill>
                  <a:srgbClr val="0000FF"/>
                </a:solidFill>
              </a:rPr>
              <a:t>But due to symmetry requirements, only the first and and last sets can exist.</a:t>
            </a:r>
          </a:p>
        </p:txBody>
      </p:sp>
      <p:sp>
        <p:nvSpPr>
          <p:cNvPr id="18" name="TextBox 17">
            <a:extLst>
              <a:ext uri="{FF2B5EF4-FFF2-40B4-BE49-F238E27FC236}">
                <a16:creationId xmlns:a16="http://schemas.microsoft.com/office/drawing/2014/main" id="{C79D3F7F-4768-4DC8-B98A-235F9AB5012C}"/>
              </a:ext>
            </a:extLst>
          </p:cNvPr>
          <p:cNvSpPr txBox="1"/>
          <p:nvPr/>
        </p:nvSpPr>
        <p:spPr>
          <a:xfrm>
            <a:off x="2291556" y="102041"/>
            <a:ext cx="8054717" cy="584775"/>
          </a:xfrm>
          <a:prstGeom prst="rect">
            <a:avLst/>
          </a:prstGeom>
          <a:noFill/>
        </p:spPr>
        <p:txBody>
          <a:bodyPr wrap="square" rtlCol="0">
            <a:spAutoFit/>
          </a:bodyPr>
          <a:lstStyle/>
          <a:p>
            <a:r>
              <a:rPr lang="en-US" sz="3200" b="1" u="sng"/>
              <a:t>Symmetrization of Angular Momentum States</a:t>
            </a:r>
          </a:p>
        </p:txBody>
      </p:sp>
      <p:graphicFrame>
        <p:nvGraphicFramePr>
          <p:cNvPr id="2" name="Object 1">
            <a:extLst>
              <a:ext uri="{FF2B5EF4-FFF2-40B4-BE49-F238E27FC236}">
                <a16:creationId xmlns:a16="http://schemas.microsoft.com/office/drawing/2014/main" id="{1F0B0983-FB05-D082-8765-99C3F3B487D0}"/>
              </a:ext>
            </a:extLst>
          </p:cNvPr>
          <p:cNvGraphicFramePr>
            <a:graphicFrameLocks noChangeAspect="1"/>
          </p:cNvGraphicFramePr>
          <p:nvPr>
            <p:extLst>
              <p:ext uri="{D42A27DB-BD31-4B8C-83A1-F6EECF244321}">
                <p14:modId xmlns:p14="http://schemas.microsoft.com/office/powerpoint/2010/main" val="432684958"/>
              </p:ext>
            </p:extLst>
          </p:nvPr>
        </p:nvGraphicFramePr>
        <p:xfrm>
          <a:off x="6166514" y="5362178"/>
          <a:ext cx="3740150" cy="960437"/>
        </p:xfrm>
        <a:graphic>
          <a:graphicData uri="http://schemas.openxmlformats.org/presentationml/2006/ole">
            <mc:AlternateContent xmlns:mc="http://schemas.openxmlformats.org/markup-compatibility/2006">
              <mc:Choice xmlns:v="urn:schemas-microsoft-com:vml" Requires="v">
                <p:oleObj name="Equation" r:id="rId13" imgW="3740108" imgH="960415" progId="Equation.DSMT4">
                  <p:embed/>
                </p:oleObj>
              </mc:Choice>
              <mc:Fallback>
                <p:oleObj name="Equation" r:id="rId13" imgW="3740108" imgH="960415" progId="Equation.DSMT4">
                  <p:embed/>
                  <p:pic>
                    <p:nvPicPr>
                      <p:cNvPr id="0" name=""/>
                      <p:cNvPicPr/>
                      <p:nvPr/>
                    </p:nvPicPr>
                    <p:blipFill>
                      <a:blip r:embed="rId14"/>
                      <a:stretch>
                        <a:fillRect/>
                      </a:stretch>
                    </p:blipFill>
                    <p:spPr>
                      <a:xfrm>
                        <a:off x="6166514" y="5362178"/>
                        <a:ext cx="3740150" cy="960437"/>
                      </a:xfrm>
                      <a:prstGeom prst="rect">
                        <a:avLst/>
                      </a:prstGeom>
                    </p:spPr>
                  </p:pic>
                </p:oleObj>
              </mc:Fallback>
            </mc:AlternateContent>
          </a:graphicData>
        </a:graphic>
      </p:graphicFrame>
    </p:spTree>
    <p:extLst>
      <p:ext uri="{BB962C8B-B14F-4D97-AF65-F5344CB8AC3E}">
        <p14:creationId xmlns:p14="http://schemas.microsoft.com/office/powerpoint/2010/main" val="1618092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383875" cy="615553"/>
          </a:xfrm>
          <a:prstGeom prst="rect">
            <a:avLst/>
          </a:prstGeom>
          <a:noFill/>
        </p:spPr>
        <p:txBody>
          <a:bodyPr wrap="none" rtlCol="0">
            <a:spAutoFit/>
          </a:bodyPr>
          <a:lstStyle/>
          <a:p>
            <a:r>
              <a:rPr lang="en-US" b="1"/>
              <a:t>Coupled Representation (2)</a:t>
            </a:r>
          </a:p>
          <a:p>
            <a:r>
              <a:rPr lang="en-US" sz="1600"/>
              <a:t>So we have for the jj coupling scheme: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14656" y="2061510"/>
            <a:ext cx="8297748" cy="584775"/>
          </a:xfrm>
          <a:prstGeom prst="rect">
            <a:avLst/>
          </a:prstGeom>
        </p:spPr>
        <p:txBody>
          <a:bodyPr wrap="square">
            <a:spAutoFit/>
          </a:bodyPr>
          <a:lstStyle/>
          <a:p>
            <a:r>
              <a:rPr lang="en-US" sz="1600"/>
              <a:t>Again, we often would like to write these in terms of the uncoupled(1) representation.   And again, some of these states might not exist.  Anyway, allowed quantum numbers are:</a:t>
            </a:r>
          </a:p>
        </p:txBody>
      </p:sp>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4024797021"/>
              </p:ext>
            </p:extLst>
          </p:nvPr>
        </p:nvGraphicFramePr>
        <p:xfrm>
          <a:off x="280143" y="1499376"/>
          <a:ext cx="1611313" cy="420687"/>
        </p:xfrm>
        <a:graphic>
          <a:graphicData uri="http://schemas.openxmlformats.org/presentationml/2006/ole">
            <mc:AlternateContent xmlns:mc="http://schemas.openxmlformats.org/markup-compatibility/2006">
              <mc:Choice xmlns:v="urn:schemas-microsoft-com:vml" Requires="v">
                <p:oleObj name="Equation" r:id="rId3" imgW="1079280" imgH="279360" progId="Equation.DSMT4">
                  <p:embed/>
                </p:oleObj>
              </mc:Choice>
              <mc:Fallback>
                <p:oleObj name="Equation" r:id="rId3" imgW="107928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4"/>
                      <a:srcRect/>
                      <a:stretch>
                        <a:fillRect/>
                      </a:stretch>
                    </p:blipFill>
                    <p:spPr bwMode="auto">
                      <a:xfrm>
                        <a:off x="280143" y="1499376"/>
                        <a:ext cx="1611313" cy="42068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631256D6-4C26-4898-A57E-9E1350794207}"/>
              </a:ext>
            </a:extLst>
          </p:cNvPr>
          <p:cNvGraphicFramePr>
            <a:graphicFrameLocks noChangeAspect="1"/>
          </p:cNvGraphicFramePr>
          <p:nvPr>
            <p:extLst>
              <p:ext uri="{D42A27DB-BD31-4B8C-83A1-F6EECF244321}">
                <p14:modId xmlns:p14="http://schemas.microsoft.com/office/powerpoint/2010/main" val="2936152402"/>
              </p:ext>
            </p:extLst>
          </p:nvPr>
        </p:nvGraphicFramePr>
        <p:xfrm>
          <a:off x="297291" y="2914830"/>
          <a:ext cx="2825106" cy="1375891"/>
        </p:xfrm>
        <a:graphic>
          <a:graphicData uri="http://schemas.openxmlformats.org/presentationml/2006/ole">
            <mc:AlternateContent xmlns:mc="http://schemas.openxmlformats.org/markup-compatibility/2006">
              <mc:Choice xmlns:v="urn:schemas-microsoft-com:vml" Requires="v">
                <p:oleObj name="Equation" r:id="rId5" imgW="2082800" imgH="1016000" progId="Equation.DSMT4">
                  <p:embed/>
                </p:oleObj>
              </mc:Choice>
              <mc:Fallback>
                <p:oleObj name="Equation" r:id="rId5" imgW="2082800" imgH="1016000" progId="Equation.DSMT4">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291" y="2914830"/>
                        <a:ext cx="2825106" cy="1375891"/>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E25208C4-6843-4D71-8AE9-0418313CCC4C}"/>
              </a:ext>
            </a:extLst>
          </p:cNvPr>
          <p:cNvSpPr txBox="1"/>
          <p:nvPr/>
        </p:nvSpPr>
        <p:spPr>
          <a:xfrm>
            <a:off x="3975648" y="2844225"/>
            <a:ext cx="5505210" cy="584775"/>
          </a:xfrm>
          <a:prstGeom prst="rect">
            <a:avLst/>
          </a:prstGeom>
          <a:noFill/>
        </p:spPr>
        <p:txBody>
          <a:bodyPr wrap="square" rtlCol="0">
            <a:spAutoFit/>
          </a:bodyPr>
          <a:lstStyle/>
          <a:p>
            <a:r>
              <a:rPr lang="en-US" sz="1600"/>
              <a:t>For instance suppose we have two electrons in the ℓ = 1 state.  What are possible values of these four quantum #’s? </a:t>
            </a:r>
          </a:p>
        </p:txBody>
      </p:sp>
      <p:graphicFrame>
        <p:nvGraphicFramePr>
          <p:cNvPr id="36" name="Object 35">
            <a:extLst>
              <a:ext uri="{FF2B5EF4-FFF2-40B4-BE49-F238E27FC236}">
                <a16:creationId xmlns:a16="http://schemas.microsoft.com/office/drawing/2014/main" id="{C47A1C9C-9634-4A77-9378-34030481669E}"/>
              </a:ext>
            </a:extLst>
          </p:cNvPr>
          <p:cNvGraphicFramePr>
            <a:graphicFrameLocks noChangeAspect="1"/>
          </p:cNvGraphicFramePr>
          <p:nvPr>
            <p:extLst>
              <p:ext uri="{D42A27DB-BD31-4B8C-83A1-F6EECF244321}">
                <p14:modId xmlns:p14="http://schemas.microsoft.com/office/powerpoint/2010/main" val="2002827291"/>
              </p:ext>
            </p:extLst>
          </p:nvPr>
        </p:nvGraphicFramePr>
        <p:xfrm>
          <a:off x="4135327" y="3746679"/>
          <a:ext cx="1449156" cy="1149196"/>
        </p:xfrm>
        <a:graphic>
          <a:graphicData uri="http://schemas.openxmlformats.org/presentationml/2006/ole">
            <mc:AlternateContent xmlns:mc="http://schemas.openxmlformats.org/markup-compatibility/2006">
              <mc:Choice xmlns:v="urn:schemas-microsoft-com:vml" Requires="v">
                <p:oleObj name="Equation" r:id="rId7" imgW="1180588" imgH="939392" progId="Equation.DSMT4">
                  <p:embed/>
                </p:oleObj>
              </mc:Choice>
              <mc:Fallback>
                <p:oleObj name="Equation" r:id="rId7" imgW="1180588" imgH="939392" progId="Equation.DSMT4">
                  <p:embed/>
                  <p:pic>
                    <p:nvPicPr>
                      <p:cNvPr id="24" name="Object 23">
                        <a:extLst>
                          <a:ext uri="{FF2B5EF4-FFF2-40B4-BE49-F238E27FC236}">
                            <a16:creationId xmlns:a16="http://schemas.microsoft.com/office/drawing/2014/main" id="{532BF4D6-8DB9-48C2-B736-E9ECE47E646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35327" y="3746679"/>
                        <a:ext cx="1449156" cy="1149196"/>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2D048DD6-07D0-46CE-9130-08DC317149B4}"/>
              </a:ext>
            </a:extLst>
          </p:cNvPr>
          <p:cNvGraphicFramePr>
            <a:graphicFrameLocks noChangeAspect="1"/>
          </p:cNvGraphicFramePr>
          <p:nvPr>
            <p:extLst>
              <p:ext uri="{D42A27DB-BD31-4B8C-83A1-F6EECF244321}">
                <p14:modId xmlns:p14="http://schemas.microsoft.com/office/powerpoint/2010/main" val="1180133717"/>
              </p:ext>
            </p:extLst>
          </p:nvPr>
        </p:nvGraphicFramePr>
        <p:xfrm>
          <a:off x="6597413" y="3709599"/>
          <a:ext cx="2191368" cy="1132143"/>
        </p:xfrm>
        <a:graphic>
          <a:graphicData uri="http://schemas.openxmlformats.org/presentationml/2006/ole">
            <mc:AlternateContent xmlns:mc="http://schemas.openxmlformats.org/markup-compatibility/2006">
              <mc:Choice xmlns:v="urn:schemas-microsoft-com:vml" Requires="v">
                <p:oleObj name="Equation" r:id="rId9" imgW="1816100" imgH="939800" progId="Equation.DSMT4">
                  <p:embed/>
                </p:oleObj>
              </mc:Choice>
              <mc:Fallback>
                <p:oleObj name="Equation" r:id="rId9" imgW="1816100" imgH="939800" progId="Equation.DSMT4">
                  <p:embed/>
                  <p:pic>
                    <p:nvPicPr>
                      <p:cNvPr id="11" name="Object 10">
                        <a:extLst>
                          <a:ext uri="{FF2B5EF4-FFF2-40B4-BE49-F238E27FC236}">
                            <a16:creationId xmlns:a16="http://schemas.microsoft.com/office/drawing/2014/main" id="{CE81B592-1118-47EF-8434-A5BA9CCA065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97413" y="3709599"/>
                        <a:ext cx="2191368" cy="1132143"/>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51392787-92BE-4F14-A2C6-C8E801D5D73C}"/>
              </a:ext>
            </a:extLst>
          </p:cNvPr>
          <p:cNvGraphicFramePr>
            <a:graphicFrameLocks noChangeAspect="1"/>
          </p:cNvGraphicFramePr>
          <p:nvPr>
            <p:extLst>
              <p:ext uri="{D42A27DB-BD31-4B8C-83A1-F6EECF244321}">
                <p14:modId xmlns:p14="http://schemas.microsoft.com/office/powerpoint/2010/main" val="3773409977"/>
              </p:ext>
            </p:extLst>
          </p:nvPr>
        </p:nvGraphicFramePr>
        <p:xfrm>
          <a:off x="6600043" y="5168693"/>
          <a:ext cx="3987445" cy="1132143"/>
        </p:xfrm>
        <a:graphic>
          <a:graphicData uri="http://schemas.openxmlformats.org/presentationml/2006/ole">
            <mc:AlternateContent xmlns:mc="http://schemas.openxmlformats.org/markup-compatibility/2006">
              <mc:Choice xmlns:v="urn:schemas-microsoft-com:vml" Requires="v">
                <p:oleObj name="Equation" r:id="rId11" imgW="3302000" imgH="939800" progId="Equation.DSMT4">
                  <p:embed/>
                </p:oleObj>
              </mc:Choice>
              <mc:Fallback>
                <p:oleObj name="Equation" r:id="rId11" imgW="3302000" imgH="939800" progId="Equation.DSMT4">
                  <p:embed/>
                  <p:pic>
                    <p:nvPicPr>
                      <p:cNvPr id="17" name="Object 16">
                        <a:extLst>
                          <a:ext uri="{FF2B5EF4-FFF2-40B4-BE49-F238E27FC236}">
                            <a16:creationId xmlns:a16="http://schemas.microsoft.com/office/drawing/2014/main" id="{DB634565-4C49-401B-A6E9-E2D131D371D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00043" y="5168693"/>
                        <a:ext cx="3987445" cy="1132143"/>
                      </a:xfrm>
                      <a:prstGeom prst="rect">
                        <a:avLst/>
                      </a:prstGeom>
                      <a:noFill/>
                    </p:spPr>
                  </p:pic>
                </p:oleObj>
              </mc:Fallback>
            </mc:AlternateContent>
          </a:graphicData>
        </a:graphic>
      </p:graphicFrame>
      <p:graphicFrame>
        <p:nvGraphicFramePr>
          <p:cNvPr id="39" name="Object 38">
            <a:extLst>
              <a:ext uri="{FF2B5EF4-FFF2-40B4-BE49-F238E27FC236}">
                <a16:creationId xmlns:a16="http://schemas.microsoft.com/office/drawing/2014/main" id="{DBED311C-2C29-4998-88B0-A31E43300E14}"/>
              </a:ext>
            </a:extLst>
          </p:cNvPr>
          <p:cNvGraphicFramePr>
            <a:graphicFrameLocks noChangeAspect="1"/>
          </p:cNvGraphicFramePr>
          <p:nvPr>
            <p:extLst>
              <p:ext uri="{D42A27DB-BD31-4B8C-83A1-F6EECF244321}">
                <p14:modId xmlns:p14="http://schemas.microsoft.com/office/powerpoint/2010/main" val="3431329033"/>
              </p:ext>
            </p:extLst>
          </p:nvPr>
        </p:nvGraphicFramePr>
        <p:xfrm>
          <a:off x="4135327" y="5128233"/>
          <a:ext cx="2269682" cy="1172603"/>
        </p:xfrm>
        <a:graphic>
          <a:graphicData uri="http://schemas.openxmlformats.org/presentationml/2006/ole">
            <mc:AlternateContent xmlns:mc="http://schemas.openxmlformats.org/markup-compatibility/2006">
              <mc:Choice xmlns:v="urn:schemas-microsoft-com:vml" Requires="v">
                <p:oleObj name="Equation" r:id="rId13" imgW="1816100" imgH="939800" progId="Equation.DSMT4">
                  <p:embed/>
                </p:oleObj>
              </mc:Choice>
              <mc:Fallback>
                <p:oleObj name="Equation" r:id="rId13" imgW="1816100" imgH="939800" progId="Equation.DSMT4">
                  <p:embed/>
                  <p:pic>
                    <p:nvPicPr>
                      <p:cNvPr id="34" name="Object 33">
                        <a:extLst>
                          <a:ext uri="{FF2B5EF4-FFF2-40B4-BE49-F238E27FC236}">
                            <a16:creationId xmlns:a16="http://schemas.microsoft.com/office/drawing/2014/main" id="{E755BE5C-F81D-40D9-869C-E67F0952FE5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35327" y="5128233"/>
                        <a:ext cx="2269682" cy="1172603"/>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BC9D459E-7582-413B-B8FB-2DA2AE27062F}"/>
              </a:ext>
            </a:extLst>
          </p:cNvPr>
          <p:cNvSpPr txBox="1"/>
          <p:nvPr/>
        </p:nvSpPr>
        <p:spPr>
          <a:xfrm>
            <a:off x="2160148" y="128912"/>
            <a:ext cx="8672052" cy="584775"/>
          </a:xfrm>
          <a:prstGeom prst="rect">
            <a:avLst/>
          </a:prstGeom>
          <a:noFill/>
        </p:spPr>
        <p:txBody>
          <a:bodyPr wrap="square" rtlCol="0">
            <a:spAutoFit/>
          </a:bodyPr>
          <a:lstStyle/>
          <a:p>
            <a:r>
              <a:rPr lang="en-US" sz="3200" b="1" u="sng"/>
              <a:t>Symmetrization of Angular Momentum States</a:t>
            </a:r>
          </a:p>
        </p:txBody>
      </p:sp>
    </p:spTree>
    <p:extLst>
      <p:ext uri="{BB962C8B-B14F-4D97-AF65-F5344CB8AC3E}">
        <p14:creationId xmlns:p14="http://schemas.microsoft.com/office/powerpoint/2010/main" val="15364065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11413</TotalTime>
  <Words>6888</Words>
  <Application>Microsoft Office PowerPoint</Application>
  <PresentationFormat>Widescreen</PresentationFormat>
  <Paragraphs>329</Paragraphs>
  <Slides>52</Slides>
  <Notes>40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52</vt:i4>
      </vt:variant>
    </vt:vector>
  </HeadingPairs>
  <TitlesOfParts>
    <vt:vector size="61" baseType="lpstr">
      <vt:lpstr>Arial</vt:lpstr>
      <vt:lpstr>Calibri</vt:lpstr>
      <vt:lpstr>Calibri Light</vt:lpstr>
      <vt:lpstr>Cambria Math</vt:lpstr>
      <vt:lpstr>Times New Roman</vt:lpstr>
      <vt:lpstr>Wingdings</vt:lpstr>
      <vt:lpstr>Office Theme</vt:lpstr>
      <vt:lpstr>Equation</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Atom in uniform EM field (CFA)</vt:lpstr>
      <vt:lpstr>Atom in uniform EM field (CFA)</vt:lpstr>
      <vt:lpstr>Substance in uniform EM field (CFA)</vt:lpstr>
      <vt:lpstr>Substance in uniform EM field (CFA)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Dirac Equation</dc:title>
  <dc:creator>Andrew Douglas</dc:creator>
  <cp:lastModifiedBy>Andrew Douglas</cp:lastModifiedBy>
  <cp:revision>321</cp:revision>
  <dcterms:created xsi:type="dcterms:W3CDTF">2019-05-02T03:02:18Z</dcterms:created>
  <dcterms:modified xsi:type="dcterms:W3CDTF">2026-01-04T22:51:49Z</dcterms:modified>
</cp:coreProperties>
</file>